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Arimo Bold" panose="020B0604020202020204" charset="0"/>
      <p:regular r:id="rId30"/>
    </p:embeddedFont>
    <p:embeddedFont>
      <p:font typeface="Calibri" panose="020F0502020204030204" pitchFamily="34" charset="0"/>
      <p:regular r:id="rId31"/>
      <p:bold r:id="rId32"/>
      <p:italic r:id="rId33"/>
      <p:boldItalic r:id="rId34"/>
    </p:embeddedFont>
    <p:embeddedFont>
      <p:font typeface="Carollo Playscript" panose="020B0604020202020204" charset="0"/>
      <p:regular r:id="rId35"/>
    </p:embeddedFont>
    <p:embeddedFont>
      <p:font typeface="DejaVu Serif Bold" panose="020B0604020202020204" charset="0"/>
      <p:regular r:id="rId36"/>
    </p:embeddedFont>
    <p:embeddedFont>
      <p:font typeface="Francois One" panose="020B0604020202020204" charset="-94"/>
      <p:regular r:id="rId37"/>
    </p:embeddedFont>
    <p:embeddedFont>
      <p:font typeface="KG Primary Penmanship"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12.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40.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61.sv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5.sv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sv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8" Type="http://schemas.openxmlformats.org/officeDocument/2006/relationships/hyperlink" Target="https://github.com/deneyapyz/pythonvideolari" TargetMode="External"/><Relationship Id="rId3" Type="http://schemas.openxmlformats.org/officeDocument/2006/relationships/image" Target="../media/image81.png"/><Relationship Id="rId7" Type="http://schemas.openxmlformats.org/officeDocument/2006/relationships/hyperlink" Target="https://www.youtube.com/watch?v=l9reKJE48Ng" TargetMode="External"/><Relationship Id="rId2" Type="http://schemas.openxmlformats.org/officeDocument/2006/relationships/image" Target="../media/image15.gif"/><Relationship Id="rId1" Type="http://schemas.openxmlformats.org/officeDocument/2006/relationships/slideLayout" Target="../slideLayouts/slideLayout7.xml"/><Relationship Id="rId6" Type="http://schemas.openxmlformats.org/officeDocument/2006/relationships/hyperlink" Target="https://www.youtube.com/watch?v=9_Cwa3xI6qg" TargetMode="External"/><Relationship Id="rId5" Type="http://schemas.openxmlformats.org/officeDocument/2006/relationships/hyperlink" Target="https://drive.google.com/drive/folders/1b9_RPHWU5M7NBByP8GSV1hojnZ8M6icF" TargetMode="External"/><Relationship Id="rId4" Type="http://schemas.openxmlformats.org/officeDocument/2006/relationships/hyperlink" Target="https://github.com/deneyapyz/ortaokul/tree/main/Hafta1"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svg"/><Relationship Id="rId7" Type="http://schemas.openxmlformats.org/officeDocument/2006/relationships/image" Target="../media/image15.gif"/><Relationship Id="rId12" Type="http://schemas.openxmlformats.org/officeDocument/2006/relationships/hyperlink" Target="https://youtu.be/hcsn-XT_xd4?si=61P4jN1iK1zNj5mV" TargetMode="External"/><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19.sv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hyperlink" Target="https://www.youtube.com/watch?v=kYXZn1TApac" TargetMode="External"/><Relationship Id="rId9" Type="http://schemas.openxmlformats.org/officeDocument/2006/relationships/image" Target="../media/image17.svg"/></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svg"/></Relationships>
</file>

<file path=ppt/slides/_rels/slide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B927"/>
        </a:solidFill>
        <a:effectLst/>
      </p:bgPr>
    </p:bg>
    <p:spTree>
      <p:nvGrpSpPr>
        <p:cNvPr id="1" name=""/>
        <p:cNvGrpSpPr/>
        <p:nvPr/>
      </p:nvGrpSpPr>
      <p:grpSpPr>
        <a:xfrm>
          <a:off x="0" y="0"/>
          <a:ext cx="0" cy="0"/>
          <a:chOff x="0" y="0"/>
          <a:chExt cx="0" cy="0"/>
        </a:xfrm>
      </p:grpSpPr>
      <p:sp>
        <p:nvSpPr>
          <p:cNvPr id="2" name="Freeform 2"/>
          <p:cNvSpPr/>
          <p:nvPr/>
        </p:nvSpPr>
        <p:spPr>
          <a:xfrm>
            <a:off x="-537276" y="1395972"/>
            <a:ext cx="19069685" cy="9248797"/>
          </a:xfrm>
          <a:custGeom>
            <a:avLst/>
            <a:gdLst/>
            <a:ahLst/>
            <a:cxnLst/>
            <a:rect l="l" t="t" r="r" b="b"/>
            <a:pathLst>
              <a:path w="19069685" h="9248797">
                <a:moveTo>
                  <a:pt x="0" y="0"/>
                </a:moveTo>
                <a:lnTo>
                  <a:pt x="19069686" y="0"/>
                </a:lnTo>
                <a:lnTo>
                  <a:pt x="19069686" y="9248798"/>
                </a:lnTo>
                <a:lnTo>
                  <a:pt x="0" y="9248798"/>
                </a:lnTo>
                <a:lnTo>
                  <a:pt x="0" y="0"/>
                </a:lnTo>
                <a:close/>
              </a:path>
            </a:pathLst>
          </a:custGeom>
          <a:blipFill>
            <a:blip r:embed="rId2"/>
            <a:stretch>
              <a:fillRect/>
            </a:stretch>
          </a:blipFill>
        </p:spPr>
      </p:sp>
      <p:sp>
        <p:nvSpPr>
          <p:cNvPr id="3" name="Freeform 3"/>
          <p:cNvSpPr/>
          <p:nvPr/>
        </p:nvSpPr>
        <p:spPr>
          <a:xfrm>
            <a:off x="1531989" y="869335"/>
            <a:ext cx="2739350" cy="2739350"/>
          </a:xfrm>
          <a:custGeom>
            <a:avLst/>
            <a:gdLst/>
            <a:ahLst/>
            <a:cxnLst/>
            <a:rect l="l" t="t" r="r" b="b"/>
            <a:pathLst>
              <a:path w="2739350" h="2739350">
                <a:moveTo>
                  <a:pt x="0" y="0"/>
                </a:moveTo>
                <a:lnTo>
                  <a:pt x="2739349" y="0"/>
                </a:lnTo>
                <a:lnTo>
                  <a:pt x="2739349" y="2739350"/>
                </a:lnTo>
                <a:lnTo>
                  <a:pt x="0" y="2739350"/>
                </a:lnTo>
                <a:lnTo>
                  <a:pt x="0" y="0"/>
                </a:lnTo>
                <a:close/>
              </a:path>
            </a:pathLst>
          </a:custGeom>
          <a:blipFill>
            <a:blip r:embed="rId3"/>
            <a:stretch>
              <a:fillRect/>
            </a:stretch>
          </a:blipFill>
        </p:spPr>
      </p:sp>
      <p:sp>
        <p:nvSpPr>
          <p:cNvPr id="4" name="Freeform 4"/>
          <p:cNvSpPr/>
          <p:nvPr/>
        </p:nvSpPr>
        <p:spPr>
          <a:xfrm>
            <a:off x="15348747" y="-310829"/>
            <a:ext cx="3343949" cy="1878874"/>
          </a:xfrm>
          <a:custGeom>
            <a:avLst/>
            <a:gdLst/>
            <a:ahLst/>
            <a:cxnLst/>
            <a:rect l="l" t="t" r="r" b="b"/>
            <a:pathLst>
              <a:path w="3343949" h="1878874">
                <a:moveTo>
                  <a:pt x="0" y="0"/>
                </a:moveTo>
                <a:lnTo>
                  <a:pt x="3343949" y="0"/>
                </a:lnTo>
                <a:lnTo>
                  <a:pt x="3343949" y="1878874"/>
                </a:lnTo>
                <a:lnTo>
                  <a:pt x="0" y="1878874"/>
                </a:lnTo>
                <a:lnTo>
                  <a:pt x="0" y="0"/>
                </a:lnTo>
                <a:close/>
              </a:path>
            </a:pathLst>
          </a:custGeom>
          <a:blipFill>
            <a:blip r:embed="rId4"/>
            <a:stretch>
              <a:fillRect/>
            </a:stretch>
          </a:blipFill>
        </p:spPr>
      </p:sp>
      <p:sp>
        <p:nvSpPr>
          <p:cNvPr id="5" name="TextBox 5"/>
          <p:cNvSpPr txBox="1"/>
          <p:nvPr/>
        </p:nvSpPr>
        <p:spPr>
          <a:xfrm>
            <a:off x="1657995" y="1801413"/>
            <a:ext cx="14679144" cy="3195319"/>
          </a:xfrm>
          <a:prstGeom prst="rect">
            <a:avLst/>
          </a:prstGeom>
        </p:spPr>
        <p:txBody>
          <a:bodyPr lIns="0" tIns="0" rIns="0" bIns="0" rtlCol="0" anchor="t">
            <a:spAutoFit/>
          </a:bodyPr>
          <a:lstStyle/>
          <a:p>
            <a:pPr algn="ctr">
              <a:lnSpc>
                <a:spcPts val="12880"/>
              </a:lnSpc>
            </a:pPr>
            <a:r>
              <a:rPr lang="en-US" sz="9200">
                <a:solidFill>
                  <a:srgbClr val="EFEFF0"/>
                </a:solidFill>
                <a:latin typeface="Francois One"/>
              </a:rPr>
              <a:t>YAPAY ZEKA</a:t>
            </a:r>
          </a:p>
          <a:p>
            <a:pPr algn="ctr">
              <a:lnSpc>
                <a:spcPts val="12880"/>
              </a:lnSpc>
            </a:pPr>
            <a:r>
              <a:rPr lang="en-US" sz="9200">
                <a:solidFill>
                  <a:srgbClr val="EFEFF0"/>
                </a:solidFill>
                <a:latin typeface="Francois One"/>
              </a:rPr>
              <a:t>DERS -1</a:t>
            </a:r>
          </a:p>
        </p:txBody>
      </p:sp>
      <p:sp>
        <p:nvSpPr>
          <p:cNvPr id="6" name="TextBox 6"/>
          <p:cNvSpPr txBox="1"/>
          <p:nvPr/>
        </p:nvSpPr>
        <p:spPr>
          <a:xfrm>
            <a:off x="1531989" y="723858"/>
            <a:ext cx="15224022" cy="672114"/>
          </a:xfrm>
          <a:prstGeom prst="rect">
            <a:avLst/>
          </a:prstGeom>
        </p:spPr>
        <p:txBody>
          <a:bodyPr lIns="0" tIns="0" rIns="0" bIns="0" rtlCol="0" anchor="t">
            <a:spAutoFit/>
          </a:bodyPr>
          <a:lstStyle/>
          <a:p>
            <a:pPr algn="ctr">
              <a:lnSpc>
                <a:spcPts val="5086"/>
              </a:lnSpc>
            </a:pPr>
            <a:r>
              <a:rPr lang="en-US" sz="5086">
                <a:solidFill>
                  <a:srgbClr val="000000"/>
                </a:solidFill>
                <a:latin typeface="KG Primary Penmanship"/>
              </a:rPr>
              <a:t>Ortaokul</a:t>
            </a:r>
          </a:p>
        </p:txBody>
      </p:sp>
      <p:sp>
        <p:nvSpPr>
          <p:cNvPr id="7" name="TextBox 7"/>
          <p:cNvSpPr txBox="1"/>
          <p:nvPr/>
        </p:nvSpPr>
        <p:spPr>
          <a:xfrm>
            <a:off x="9139238" y="4638040"/>
            <a:ext cx="9525" cy="896620"/>
          </a:xfrm>
          <a:prstGeom prst="rect">
            <a:avLst/>
          </a:prstGeom>
        </p:spPr>
        <p:txBody>
          <a:bodyPr lIns="0" tIns="0" rIns="0" bIns="0" rtlCol="0" anchor="t">
            <a:spAutoFit/>
          </a:bodyPr>
          <a:lstStyle/>
          <a:p>
            <a:pPr algn="ctr">
              <a:lnSpc>
                <a:spcPts val="7279"/>
              </a:lnSpc>
            </a:pPr>
            <a:endParaRPr/>
          </a:p>
        </p:txBody>
      </p:sp>
      <p:sp>
        <p:nvSpPr>
          <p:cNvPr id="8" name="TextBox 8"/>
          <p:cNvSpPr txBox="1"/>
          <p:nvPr/>
        </p:nvSpPr>
        <p:spPr>
          <a:xfrm>
            <a:off x="1657995" y="2555096"/>
            <a:ext cx="1883198" cy="412750"/>
          </a:xfrm>
          <a:prstGeom prst="rect">
            <a:avLst/>
          </a:prstGeom>
        </p:spPr>
        <p:txBody>
          <a:bodyPr lIns="0" tIns="0" rIns="0" bIns="0" rtlCol="0" anchor="t">
            <a:spAutoFit/>
          </a:bodyPr>
          <a:lstStyle/>
          <a:p>
            <a:pPr algn="ctr">
              <a:lnSpc>
                <a:spcPts val="3499"/>
              </a:lnSpc>
            </a:pPr>
            <a:r>
              <a:rPr lang="en-US" sz="2499">
                <a:solidFill>
                  <a:srgbClr val="EFEFF0"/>
                </a:solidFill>
                <a:latin typeface="Francois One"/>
              </a:rPr>
              <a:t>23:04.2024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B927"/>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70523" y="6398706"/>
            <a:ext cx="3375467" cy="2637083"/>
          </a:xfrm>
          <a:custGeom>
            <a:avLst/>
            <a:gdLst/>
            <a:ahLst/>
            <a:cxnLst/>
            <a:rect l="l" t="t" r="r" b="b"/>
            <a:pathLst>
              <a:path w="3375467" h="2637083">
                <a:moveTo>
                  <a:pt x="0" y="0"/>
                </a:moveTo>
                <a:lnTo>
                  <a:pt x="3375466" y="0"/>
                </a:lnTo>
                <a:lnTo>
                  <a:pt x="3375466" y="2637083"/>
                </a:lnTo>
                <a:lnTo>
                  <a:pt x="0" y="26370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8829265" y="1217086"/>
            <a:ext cx="8044070" cy="7818703"/>
            <a:chOff x="0" y="0"/>
            <a:chExt cx="1227417" cy="1193030"/>
          </a:xfrm>
        </p:grpSpPr>
        <p:sp>
          <p:nvSpPr>
            <p:cNvPr id="7" name="Freeform 7"/>
            <p:cNvSpPr/>
            <p:nvPr/>
          </p:nvSpPr>
          <p:spPr>
            <a:xfrm>
              <a:off x="0" y="0"/>
              <a:ext cx="1227417" cy="1193030"/>
            </a:xfrm>
            <a:custGeom>
              <a:avLst/>
              <a:gdLst/>
              <a:ahLst/>
              <a:cxnLst/>
              <a:rect l="l" t="t" r="r" b="b"/>
              <a:pathLst>
                <a:path w="1227417" h="1193030">
                  <a:moveTo>
                    <a:pt x="59671" y="0"/>
                  </a:moveTo>
                  <a:lnTo>
                    <a:pt x="1167746" y="0"/>
                  </a:lnTo>
                  <a:cubicBezTo>
                    <a:pt x="1183572" y="0"/>
                    <a:pt x="1198750" y="6287"/>
                    <a:pt x="1209940" y="17477"/>
                  </a:cubicBezTo>
                  <a:cubicBezTo>
                    <a:pt x="1221131" y="28668"/>
                    <a:pt x="1227417" y="43845"/>
                    <a:pt x="1227417" y="59671"/>
                  </a:cubicBezTo>
                  <a:lnTo>
                    <a:pt x="1227417" y="1133358"/>
                  </a:lnTo>
                  <a:cubicBezTo>
                    <a:pt x="1227417" y="1166314"/>
                    <a:pt x="1200702" y="1193030"/>
                    <a:pt x="1167746" y="1193030"/>
                  </a:cubicBezTo>
                  <a:lnTo>
                    <a:pt x="59671" y="1193030"/>
                  </a:lnTo>
                  <a:cubicBezTo>
                    <a:pt x="43845" y="1193030"/>
                    <a:pt x="28668" y="1186743"/>
                    <a:pt x="17477" y="1175552"/>
                  </a:cubicBezTo>
                  <a:cubicBezTo>
                    <a:pt x="6287" y="1164362"/>
                    <a:pt x="0" y="1149184"/>
                    <a:pt x="0" y="1133358"/>
                  </a:cubicBezTo>
                  <a:lnTo>
                    <a:pt x="0" y="59671"/>
                  </a:lnTo>
                  <a:cubicBezTo>
                    <a:pt x="0" y="43845"/>
                    <a:pt x="6287" y="28668"/>
                    <a:pt x="17477" y="17477"/>
                  </a:cubicBezTo>
                  <a:cubicBezTo>
                    <a:pt x="28668" y="6287"/>
                    <a:pt x="43845" y="0"/>
                    <a:pt x="59671" y="0"/>
                  </a:cubicBezTo>
                  <a:close/>
                </a:path>
              </a:pathLst>
            </a:custGeom>
            <a:solidFill>
              <a:srgbClr val="FFDA89"/>
            </a:solidFill>
          </p:spPr>
        </p:sp>
        <p:sp>
          <p:nvSpPr>
            <p:cNvPr id="8" name="TextBox 8"/>
            <p:cNvSpPr txBox="1"/>
            <p:nvPr/>
          </p:nvSpPr>
          <p:spPr>
            <a:xfrm>
              <a:off x="0" y="-38100"/>
              <a:ext cx="1227417" cy="123113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762614" y="1873300"/>
            <a:ext cx="6566984" cy="6566984"/>
          </a:xfrm>
          <a:custGeom>
            <a:avLst/>
            <a:gdLst/>
            <a:ahLst/>
            <a:cxnLst/>
            <a:rect l="l" t="t" r="r" b="b"/>
            <a:pathLst>
              <a:path w="6566984" h="6566984">
                <a:moveTo>
                  <a:pt x="0" y="0"/>
                </a:moveTo>
                <a:lnTo>
                  <a:pt x="6566983" y="0"/>
                </a:lnTo>
                <a:lnTo>
                  <a:pt x="6566983" y="6566983"/>
                </a:lnTo>
                <a:lnTo>
                  <a:pt x="0" y="65669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028700" y="1041992"/>
            <a:ext cx="1666602" cy="1666602"/>
          </a:xfrm>
          <a:custGeom>
            <a:avLst/>
            <a:gdLst/>
            <a:ahLst/>
            <a:cxnLst/>
            <a:rect l="l" t="t" r="r" b="b"/>
            <a:pathLst>
              <a:path w="1666602" h="1666602">
                <a:moveTo>
                  <a:pt x="0" y="0"/>
                </a:moveTo>
                <a:lnTo>
                  <a:pt x="1666602" y="0"/>
                </a:lnTo>
                <a:lnTo>
                  <a:pt x="1666602" y="1666601"/>
                </a:lnTo>
                <a:lnTo>
                  <a:pt x="0" y="16666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6377233" y="1160554"/>
            <a:ext cx="1952364" cy="1952364"/>
          </a:xfrm>
          <a:custGeom>
            <a:avLst/>
            <a:gdLst/>
            <a:ahLst/>
            <a:cxnLst/>
            <a:rect l="l" t="t" r="r" b="b"/>
            <a:pathLst>
              <a:path w="1952364" h="1952364">
                <a:moveTo>
                  <a:pt x="0" y="0"/>
                </a:moveTo>
                <a:lnTo>
                  <a:pt x="1952364" y="0"/>
                </a:lnTo>
                <a:lnTo>
                  <a:pt x="1952364" y="1952364"/>
                </a:lnTo>
                <a:lnTo>
                  <a:pt x="0" y="19523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rot="-425521">
            <a:off x="3599327" y="8030845"/>
            <a:ext cx="2893557" cy="1218911"/>
          </a:xfrm>
          <a:custGeom>
            <a:avLst/>
            <a:gdLst/>
            <a:ahLst/>
            <a:cxnLst/>
            <a:rect l="l" t="t" r="r" b="b"/>
            <a:pathLst>
              <a:path w="2893557" h="1218911">
                <a:moveTo>
                  <a:pt x="0" y="0"/>
                </a:moveTo>
                <a:lnTo>
                  <a:pt x="2893557" y="0"/>
                </a:lnTo>
                <a:lnTo>
                  <a:pt x="2893557" y="1218911"/>
                </a:lnTo>
                <a:lnTo>
                  <a:pt x="0" y="121891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TextBox 13"/>
          <p:cNvSpPr txBox="1"/>
          <p:nvPr/>
        </p:nvSpPr>
        <p:spPr>
          <a:xfrm>
            <a:off x="9749378" y="1780042"/>
            <a:ext cx="6203844" cy="667108"/>
          </a:xfrm>
          <a:prstGeom prst="rect">
            <a:avLst/>
          </a:prstGeom>
        </p:spPr>
        <p:txBody>
          <a:bodyPr lIns="0" tIns="0" rIns="0" bIns="0" rtlCol="0" anchor="t">
            <a:spAutoFit/>
          </a:bodyPr>
          <a:lstStyle/>
          <a:p>
            <a:pPr algn="ctr">
              <a:lnSpc>
                <a:spcPts val="5279"/>
              </a:lnSpc>
            </a:pPr>
            <a:r>
              <a:rPr lang="en-US" sz="3771">
                <a:solidFill>
                  <a:srgbClr val="000000"/>
                </a:solidFill>
                <a:latin typeface="Arimo Bold"/>
              </a:rPr>
              <a:t>Algoritma</a:t>
            </a:r>
          </a:p>
        </p:txBody>
      </p:sp>
      <p:sp>
        <p:nvSpPr>
          <p:cNvPr id="14" name="TextBox 14"/>
          <p:cNvSpPr txBox="1"/>
          <p:nvPr/>
        </p:nvSpPr>
        <p:spPr>
          <a:xfrm>
            <a:off x="9038964" y="2543534"/>
            <a:ext cx="7624672" cy="1214968"/>
          </a:xfrm>
          <a:prstGeom prst="rect">
            <a:avLst/>
          </a:prstGeom>
        </p:spPr>
        <p:txBody>
          <a:bodyPr lIns="0" tIns="0" rIns="0" bIns="0" rtlCol="0" anchor="t">
            <a:spAutoFit/>
          </a:bodyPr>
          <a:lstStyle/>
          <a:p>
            <a:pPr marL="1008513" lvl="1" indent="-504257">
              <a:lnSpc>
                <a:spcPts val="4671"/>
              </a:lnSpc>
              <a:buFont typeface="Arial"/>
              <a:buChar char="•"/>
            </a:pPr>
            <a:r>
              <a:rPr lang="en-US" sz="4671">
                <a:solidFill>
                  <a:srgbClr val="000000"/>
                </a:solidFill>
                <a:latin typeface="KG Primary Penmanship"/>
              </a:rPr>
              <a:t>Bir problemin çözümünde izlenecek yol </a:t>
            </a:r>
          </a:p>
        </p:txBody>
      </p:sp>
      <p:sp>
        <p:nvSpPr>
          <p:cNvPr id="15" name="TextBox 15"/>
          <p:cNvSpPr txBox="1"/>
          <p:nvPr/>
        </p:nvSpPr>
        <p:spPr>
          <a:xfrm>
            <a:off x="9038964" y="3753403"/>
            <a:ext cx="6914258" cy="5357281"/>
          </a:xfrm>
          <a:prstGeom prst="rect">
            <a:avLst/>
          </a:prstGeom>
        </p:spPr>
        <p:txBody>
          <a:bodyPr lIns="0" tIns="0" rIns="0" bIns="0" rtlCol="0" anchor="t">
            <a:spAutoFit/>
          </a:bodyPr>
          <a:lstStyle/>
          <a:p>
            <a:pPr marL="914547" lvl="1" indent="-457273">
              <a:lnSpc>
                <a:spcPts val="4235"/>
              </a:lnSpc>
              <a:buFont typeface="Arial"/>
              <a:buChar char="•"/>
            </a:pPr>
            <a:r>
              <a:rPr lang="en-US" sz="4235">
                <a:solidFill>
                  <a:srgbClr val="000000"/>
                </a:solidFill>
                <a:latin typeface="KG Primary Penmanship"/>
              </a:rPr>
              <a:t>Algoritma mantığı veya bir problemi adım adım çözebilme yeteneği özellikle fen ve matematik gibi sayısal derslerde oldukça önemlidir. Örneğin; Matematik dersinde bölme, çarpma ve çıkarma gibi işlemleri yaparken algoritmalardan faydalanılır.</a:t>
            </a:r>
          </a:p>
          <a:p>
            <a:pPr>
              <a:lnSpc>
                <a:spcPts val="4235"/>
              </a:lnSpc>
            </a:pPr>
            <a:endParaRPr lang="en-US" sz="4235">
              <a:solidFill>
                <a:srgbClr val="000000"/>
              </a:solidFill>
              <a:latin typeface="KG Primary Penmanshi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B927"/>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70523" y="6398706"/>
            <a:ext cx="3375467" cy="2637083"/>
          </a:xfrm>
          <a:custGeom>
            <a:avLst/>
            <a:gdLst/>
            <a:ahLst/>
            <a:cxnLst/>
            <a:rect l="l" t="t" r="r" b="b"/>
            <a:pathLst>
              <a:path w="3375467" h="2637083">
                <a:moveTo>
                  <a:pt x="0" y="0"/>
                </a:moveTo>
                <a:lnTo>
                  <a:pt x="3375466" y="0"/>
                </a:lnTo>
                <a:lnTo>
                  <a:pt x="3375466" y="2637083"/>
                </a:lnTo>
                <a:lnTo>
                  <a:pt x="0" y="26370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8829265" y="1217086"/>
            <a:ext cx="8044070" cy="7818703"/>
            <a:chOff x="0" y="0"/>
            <a:chExt cx="1227417" cy="1193030"/>
          </a:xfrm>
        </p:grpSpPr>
        <p:sp>
          <p:nvSpPr>
            <p:cNvPr id="7" name="Freeform 7"/>
            <p:cNvSpPr/>
            <p:nvPr/>
          </p:nvSpPr>
          <p:spPr>
            <a:xfrm>
              <a:off x="0" y="0"/>
              <a:ext cx="1227417" cy="1193030"/>
            </a:xfrm>
            <a:custGeom>
              <a:avLst/>
              <a:gdLst/>
              <a:ahLst/>
              <a:cxnLst/>
              <a:rect l="l" t="t" r="r" b="b"/>
              <a:pathLst>
                <a:path w="1227417" h="1193030">
                  <a:moveTo>
                    <a:pt x="59671" y="0"/>
                  </a:moveTo>
                  <a:lnTo>
                    <a:pt x="1167746" y="0"/>
                  </a:lnTo>
                  <a:cubicBezTo>
                    <a:pt x="1183572" y="0"/>
                    <a:pt x="1198750" y="6287"/>
                    <a:pt x="1209940" y="17477"/>
                  </a:cubicBezTo>
                  <a:cubicBezTo>
                    <a:pt x="1221131" y="28668"/>
                    <a:pt x="1227417" y="43845"/>
                    <a:pt x="1227417" y="59671"/>
                  </a:cubicBezTo>
                  <a:lnTo>
                    <a:pt x="1227417" y="1133358"/>
                  </a:lnTo>
                  <a:cubicBezTo>
                    <a:pt x="1227417" y="1166314"/>
                    <a:pt x="1200702" y="1193030"/>
                    <a:pt x="1167746" y="1193030"/>
                  </a:cubicBezTo>
                  <a:lnTo>
                    <a:pt x="59671" y="1193030"/>
                  </a:lnTo>
                  <a:cubicBezTo>
                    <a:pt x="43845" y="1193030"/>
                    <a:pt x="28668" y="1186743"/>
                    <a:pt x="17477" y="1175552"/>
                  </a:cubicBezTo>
                  <a:cubicBezTo>
                    <a:pt x="6287" y="1164362"/>
                    <a:pt x="0" y="1149184"/>
                    <a:pt x="0" y="1133358"/>
                  </a:cubicBezTo>
                  <a:lnTo>
                    <a:pt x="0" y="59671"/>
                  </a:lnTo>
                  <a:cubicBezTo>
                    <a:pt x="0" y="43845"/>
                    <a:pt x="6287" y="28668"/>
                    <a:pt x="17477" y="17477"/>
                  </a:cubicBezTo>
                  <a:cubicBezTo>
                    <a:pt x="28668" y="6287"/>
                    <a:pt x="43845" y="0"/>
                    <a:pt x="59671" y="0"/>
                  </a:cubicBezTo>
                  <a:close/>
                </a:path>
              </a:pathLst>
            </a:custGeom>
            <a:solidFill>
              <a:srgbClr val="FFDA89"/>
            </a:solidFill>
          </p:spPr>
        </p:sp>
        <p:sp>
          <p:nvSpPr>
            <p:cNvPr id="8" name="TextBox 8"/>
            <p:cNvSpPr txBox="1"/>
            <p:nvPr/>
          </p:nvSpPr>
          <p:spPr>
            <a:xfrm>
              <a:off x="0" y="-38100"/>
              <a:ext cx="1227417" cy="123113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762614" y="1873300"/>
            <a:ext cx="6566984" cy="6566984"/>
          </a:xfrm>
          <a:custGeom>
            <a:avLst/>
            <a:gdLst/>
            <a:ahLst/>
            <a:cxnLst/>
            <a:rect l="l" t="t" r="r" b="b"/>
            <a:pathLst>
              <a:path w="6566984" h="6566984">
                <a:moveTo>
                  <a:pt x="0" y="0"/>
                </a:moveTo>
                <a:lnTo>
                  <a:pt x="6566983" y="0"/>
                </a:lnTo>
                <a:lnTo>
                  <a:pt x="6566983" y="6566983"/>
                </a:lnTo>
                <a:lnTo>
                  <a:pt x="0" y="65669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028700" y="1041992"/>
            <a:ext cx="1666602" cy="1666602"/>
          </a:xfrm>
          <a:custGeom>
            <a:avLst/>
            <a:gdLst/>
            <a:ahLst/>
            <a:cxnLst/>
            <a:rect l="l" t="t" r="r" b="b"/>
            <a:pathLst>
              <a:path w="1666602" h="1666602">
                <a:moveTo>
                  <a:pt x="0" y="0"/>
                </a:moveTo>
                <a:lnTo>
                  <a:pt x="1666602" y="0"/>
                </a:lnTo>
                <a:lnTo>
                  <a:pt x="1666602" y="1666601"/>
                </a:lnTo>
                <a:lnTo>
                  <a:pt x="0" y="16666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6377233" y="1160554"/>
            <a:ext cx="1952364" cy="1952364"/>
          </a:xfrm>
          <a:custGeom>
            <a:avLst/>
            <a:gdLst/>
            <a:ahLst/>
            <a:cxnLst/>
            <a:rect l="l" t="t" r="r" b="b"/>
            <a:pathLst>
              <a:path w="1952364" h="1952364">
                <a:moveTo>
                  <a:pt x="0" y="0"/>
                </a:moveTo>
                <a:lnTo>
                  <a:pt x="1952364" y="0"/>
                </a:lnTo>
                <a:lnTo>
                  <a:pt x="1952364" y="1952364"/>
                </a:lnTo>
                <a:lnTo>
                  <a:pt x="0" y="19523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rot="-425521">
            <a:off x="3599327" y="8030845"/>
            <a:ext cx="2893557" cy="1218911"/>
          </a:xfrm>
          <a:custGeom>
            <a:avLst/>
            <a:gdLst/>
            <a:ahLst/>
            <a:cxnLst/>
            <a:rect l="l" t="t" r="r" b="b"/>
            <a:pathLst>
              <a:path w="2893557" h="1218911">
                <a:moveTo>
                  <a:pt x="0" y="0"/>
                </a:moveTo>
                <a:lnTo>
                  <a:pt x="2893557" y="0"/>
                </a:lnTo>
                <a:lnTo>
                  <a:pt x="2893557" y="1218911"/>
                </a:lnTo>
                <a:lnTo>
                  <a:pt x="0" y="121891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TextBox 13"/>
          <p:cNvSpPr txBox="1"/>
          <p:nvPr/>
        </p:nvSpPr>
        <p:spPr>
          <a:xfrm>
            <a:off x="9749378" y="1780042"/>
            <a:ext cx="6203844" cy="667108"/>
          </a:xfrm>
          <a:prstGeom prst="rect">
            <a:avLst/>
          </a:prstGeom>
        </p:spPr>
        <p:txBody>
          <a:bodyPr lIns="0" tIns="0" rIns="0" bIns="0" rtlCol="0" anchor="t">
            <a:spAutoFit/>
          </a:bodyPr>
          <a:lstStyle/>
          <a:p>
            <a:pPr algn="ctr">
              <a:lnSpc>
                <a:spcPts val="5279"/>
              </a:lnSpc>
            </a:pPr>
            <a:r>
              <a:rPr lang="en-US" sz="3771">
                <a:solidFill>
                  <a:srgbClr val="000000"/>
                </a:solidFill>
                <a:latin typeface="Arimo Bold"/>
              </a:rPr>
              <a:t>Program</a:t>
            </a:r>
          </a:p>
        </p:txBody>
      </p:sp>
      <p:sp>
        <p:nvSpPr>
          <p:cNvPr id="14" name="TextBox 14"/>
          <p:cNvSpPr txBox="1"/>
          <p:nvPr/>
        </p:nvSpPr>
        <p:spPr>
          <a:xfrm>
            <a:off x="9038964" y="2543534"/>
            <a:ext cx="7624672" cy="2387488"/>
          </a:xfrm>
          <a:prstGeom prst="rect">
            <a:avLst/>
          </a:prstGeom>
        </p:spPr>
        <p:txBody>
          <a:bodyPr lIns="0" tIns="0" rIns="0" bIns="0" rtlCol="0" anchor="t">
            <a:spAutoFit/>
          </a:bodyPr>
          <a:lstStyle/>
          <a:p>
            <a:pPr marL="1008513" lvl="1" indent="-504257">
              <a:lnSpc>
                <a:spcPts val="4671"/>
              </a:lnSpc>
              <a:buFont typeface="Arial"/>
              <a:buChar char="•"/>
            </a:pPr>
            <a:r>
              <a:rPr lang="en-US" sz="4671">
                <a:solidFill>
                  <a:srgbClr val="000000"/>
                </a:solidFill>
                <a:latin typeface="KG Primary Penmanship"/>
              </a:rPr>
              <a:t>Yapay zekâ uygulamaları için algoritma adımları bilgisayar tarafından gerçekleştirilen program kodlarının bütünüdür.</a:t>
            </a:r>
          </a:p>
        </p:txBody>
      </p:sp>
      <p:sp>
        <p:nvSpPr>
          <p:cNvPr id="15" name="TextBox 15"/>
          <p:cNvSpPr txBox="1"/>
          <p:nvPr/>
        </p:nvSpPr>
        <p:spPr>
          <a:xfrm>
            <a:off x="9029439" y="4879997"/>
            <a:ext cx="7624672" cy="4146267"/>
          </a:xfrm>
          <a:prstGeom prst="rect">
            <a:avLst/>
          </a:prstGeom>
        </p:spPr>
        <p:txBody>
          <a:bodyPr lIns="0" tIns="0" rIns="0" bIns="0" rtlCol="0" anchor="t">
            <a:spAutoFit/>
          </a:bodyPr>
          <a:lstStyle/>
          <a:p>
            <a:pPr marL="1008513" lvl="1" indent="-504257">
              <a:lnSpc>
                <a:spcPts val="4671"/>
              </a:lnSpc>
              <a:buFont typeface="Arial"/>
              <a:buChar char="•"/>
            </a:pPr>
            <a:r>
              <a:rPr lang="en-US" sz="4671">
                <a:solidFill>
                  <a:srgbClr val="000000"/>
                </a:solidFill>
                <a:latin typeface="KG Primary Penmanship"/>
              </a:rPr>
              <a:t>Programlar, yapay zekâ uygulamalarının bilgisayar tarafından yapılması için gereken adımların bir programlama dili aracılığıyla aktarılmasıdır. Dersimizde Python programlama Dilini kullanacağız.</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B927"/>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56476" y="1199738"/>
            <a:ext cx="7887524" cy="7887524"/>
            <a:chOff x="0" y="0"/>
            <a:chExt cx="812800" cy="812800"/>
          </a:xfrm>
        </p:grpSpPr>
        <p:sp>
          <p:nvSpPr>
            <p:cNvPr id="6" name="Freeform 6"/>
            <p:cNvSpPr/>
            <p:nvPr/>
          </p:nvSpPr>
          <p:spPr>
            <a:xfrm>
              <a:off x="0" y="0"/>
              <a:ext cx="812800" cy="812800"/>
            </a:xfrm>
            <a:custGeom>
              <a:avLst/>
              <a:gdLst/>
              <a:ahLst/>
              <a:cxnLst/>
              <a:rect l="l" t="t" r="r" b="b"/>
              <a:pathLst>
                <a:path w="812800" h="812800">
                  <a:moveTo>
                    <a:pt x="60855" y="0"/>
                  </a:moveTo>
                  <a:lnTo>
                    <a:pt x="751945" y="0"/>
                  </a:lnTo>
                  <a:cubicBezTo>
                    <a:pt x="785554" y="0"/>
                    <a:pt x="812800" y="27246"/>
                    <a:pt x="812800" y="60855"/>
                  </a:cubicBezTo>
                  <a:lnTo>
                    <a:pt x="812800" y="751945"/>
                  </a:lnTo>
                  <a:cubicBezTo>
                    <a:pt x="812800" y="785554"/>
                    <a:pt x="785554" y="812800"/>
                    <a:pt x="751945" y="812800"/>
                  </a:cubicBezTo>
                  <a:lnTo>
                    <a:pt x="60855" y="812800"/>
                  </a:lnTo>
                  <a:cubicBezTo>
                    <a:pt x="27246" y="812800"/>
                    <a:pt x="0" y="785554"/>
                    <a:pt x="0" y="751945"/>
                  </a:cubicBezTo>
                  <a:lnTo>
                    <a:pt x="0" y="60855"/>
                  </a:lnTo>
                  <a:cubicBezTo>
                    <a:pt x="0" y="27246"/>
                    <a:pt x="27246" y="0"/>
                    <a:pt x="60855" y="0"/>
                  </a:cubicBezTo>
                  <a:close/>
                </a:path>
              </a:pathLst>
            </a:custGeom>
            <a:solidFill>
              <a:srgbClr val="FFDA89"/>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883833" y="7030669"/>
            <a:ext cx="3375467" cy="2637083"/>
          </a:xfrm>
          <a:custGeom>
            <a:avLst/>
            <a:gdLst/>
            <a:ahLst/>
            <a:cxnLst/>
            <a:rect l="l" t="t" r="r" b="b"/>
            <a:pathLst>
              <a:path w="3375467" h="2637083">
                <a:moveTo>
                  <a:pt x="0" y="0"/>
                </a:moveTo>
                <a:lnTo>
                  <a:pt x="3375467" y="0"/>
                </a:lnTo>
                <a:lnTo>
                  <a:pt x="3375467" y="2637084"/>
                </a:lnTo>
                <a:lnTo>
                  <a:pt x="0" y="26370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0579826" y="3536112"/>
            <a:ext cx="5585315" cy="4991875"/>
          </a:xfrm>
          <a:custGeom>
            <a:avLst/>
            <a:gdLst/>
            <a:ahLst/>
            <a:cxnLst/>
            <a:rect l="l" t="t" r="r" b="b"/>
            <a:pathLst>
              <a:path w="5585315" h="4991875">
                <a:moveTo>
                  <a:pt x="0" y="0"/>
                </a:moveTo>
                <a:lnTo>
                  <a:pt x="5585314" y="0"/>
                </a:lnTo>
                <a:lnTo>
                  <a:pt x="5585314" y="4991875"/>
                </a:lnTo>
                <a:lnTo>
                  <a:pt x="0" y="49918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4219029" y="619247"/>
            <a:ext cx="2705076" cy="2774437"/>
          </a:xfrm>
          <a:custGeom>
            <a:avLst/>
            <a:gdLst/>
            <a:ahLst/>
            <a:cxnLst/>
            <a:rect l="l" t="t" r="r" b="b"/>
            <a:pathLst>
              <a:path w="2705076" h="2774437">
                <a:moveTo>
                  <a:pt x="0" y="0"/>
                </a:moveTo>
                <a:lnTo>
                  <a:pt x="2705075" y="0"/>
                </a:lnTo>
                <a:lnTo>
                  <a:pt x="2705075" y="2774437"/>
                </a:lnTo>
                <a:lnTo>
                  <a:pt x="0" y="27744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3939516" y="1486777"/>
            <a:ext cx="2521444" cy="989637"/>
          </a:xfrm>
          <a:prstGeom prst="rect">
            <a:avLst/>
          </a:prstGeom>
        </p:spPr>
        <p:txBody>
          <a:bodyPr lIns="0" tIns="0" rIns="0" bIns="0" rtlCol="0" anchor="t">
            <a:spAutoFit/>
          </a:bodyPr>
          <a:lstStyle/>
          <a:p>
            <a:pPr algn="ctr">
              <a:lnSpc>
                <a:spcPts val="7817"/>
              </a:lnSpc>
            </a:pPr>
            <a:r>
              <a:rPr lang="en-US" sz="5584">
                <a:solidFill>
                  <a:srgbClr val="000000"/>
                </a:solidFill>
                <a:latin typeface="Arimo Bold"/>
              </a:rPr>
              <a:t>Tahmin</a:t>
            </a:r>
          </a:p>
        </p:txBody>
      </p:sp>
      <p:sp>
        <p:nvSpPr>
          <p:cNvPr id="12" name="TextBox 12"/>
          <p:cNvSpPr txBox="1"/>
          <p:nvPr/>
        </p:nvSpPr>
        <p:spPr>
          <a:xfrm>
            <a:off x="1256476" y="2737204"/>
            <a:ext cx="7402879" cy="5731059"/>
          </a:xfrm>
          <a:prstGeom prst="rect">
            <a:avLst/>
          </a:prstGeom>
        </p:spPr>
        <p:txBody>
          <a:bodyPr lIns="0" tIns="0" rIns="0" bIns="0" rtlCol="0" anchor="t">
            <a:spAutoFit/>
          </a:bodyPr>
          <a:lstStyle/>
          <a:p>
            <a:pPr marL="979177" lvl="1" indent="-489588">
              <a:lnSpc>
                <a:spcPts val="4535"/>
              </a:lnSpc>
              <a:buFont typeface="Arial"/>
              <a:buChar char="•"/>
            </a:pPr>
            <a:r>
              <a:rPr lang="en-US" sz="4535">
                <a:solidFill>
                  <a:srgbClr val="000000"/>
                </a:solidFill>
                <a:latin typeface="KG Primary Penmanship"/>
              </a:rPr>
              <a:t>Makine öğrenimi veya yapay zeka modellerinin, veri setlerinden öğrendikleri bilgileri kullanarak gelecekteki olayları tahmin etme veya belirli bir sonuç üretme süreci.</a:t>
            </a:r>
          </a:p>
          <a:p>
            <a:pPr marL="979177" lvl="1" indent="-489588">
              <a:lnSpc>
                <a:spcPts val="4535"/>
              </a:lnSpc>
              <a:buFont typeface="Arial"/>
              <a:buChar char="•"/>
            </a:pPr>
            <a:r>
              <a:rPr lang="en-US" sz="4535">
                <a:solidFill>
                  <a:srgbClr val="000000"/>
                </a:solidFill>
                <a:latin typeface="KG Primary Penmanship"/>
              </a:rPr>
              <a:t>Tahmin, genellikle karar verme sürecinde kullanılır veya daha büyük bir uygulamanın bir parçası olarak hizmet eder.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E4C98"/>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028700"/>
            <a:ext cx="16230600" cy="1419743"/>
            <a:chOff x="0" y="0"/>
            <a:chExt cx="4274726" cy="373924"/>
          </a:xfrm>
        </p:grpSpPr>
        <p:sp>
          <p:nvSpPr>
            <p:cNvPr id="6" name="Freeform 6"/>
            <p:cNvSpPr/>
            <p:nvPr/>
          </p:nvSpPr>
          <p:spPr>
            <a:xfrm>
              <a:off x="0" y="0"/>
              <a:ext cx="4274726" cy="373924"/>
            </a:xfrm>
            <a:custGeom>
              <a:avLst/>
              <a:gdLst/>
              <a:ahLst/>
              <a:cxnLst/>
              <a:rect l="l" t="t" r="r" b="b"/>
              <a:pathLst>
                <a:path w="4274726" h="373924">
                  <a:moveTo>
                    <a:pt x="0" y="0"/>
                  </a:moveTo>
                  <a:lnTo>
                    <a:pt x="4274726" y="0"/>
                  </a:lnTo>
                  <a:lnTo>
                    <a:pt x="4274726" y="373924"/>
                  </a:lnTo>
                  <a:lnTo>
                    <a:pt x="0" y="373924"/>
                  </a:lnTo>
                  <a:close/>
                </a:path>
              </a:pathLst>
            </a:custGeom>
            <a:solidFill>
              <a:srgbClr val="C1BFF4"/>
            </a:solidFill>
          </p:spPr>
        </p:sp>
        <p:sp>
          <p:nvSpPr>
            <p:cNvPr id="7" name="TextBox 7"/>
            <p:cNvSpPr txBox="1"/>
            <p:nvPr/>
          </p:nvSpPr>
          <p:spPr>
            <a:xfrm>
              <a:off x="0" y="-38100"/>
              <a:ext cx="4274726" cy="41202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28700" y="2989032"/>
            <a:ext cx="6923084" cy="6269268"/>
            <a:chOff x="0" y="0"/>
            <a:chExt cx="1823364" cy="1651165"/>
          </a:xfrm>
        </p:grpSpPr>
        <p:sp>
          <p:nvSpPr>
            <p:cNvPr id="9" name="Freeform 9"/>
            <p:cNvSpPr/>
            <p:nvPr/>
          </p:nvSpPr>
          <p:spPr>
            <a:xfrm>
              <a:off x="0" y="0"/>
              <a:ext cx="1823364" cy="1651165"/>
            </a:xfrm>
            <a:custGeom>
              <a:avLst/>
              <a:gdLst/>
              <a:ahLst/>
              <a:cxnLst/>
              <a:rect l="l" t="t" r="r" b="b"/>
              <a:pathLst>
                <a:path w="1823364" h="1651165">
                  <a:moveTo>
                    <a:pt x="0" y="0"/>
                  </a:moveTo>
                  <a:lnTo>
                    <a:pt x="1823364" y="0"/>
                  </a:lnTo>
                  <a:lnTo>
                    <a:pt x="1823364" y="1651165"/>
                  </a:lnTo>
                  <a:lnTo>
                    <a:pt x="0" y="1651165"/>
                  </a:lnTo>
                  <a:close/>
                </a:path>
              </a:pathLst>
            </a:custGeom>
            <a:solidFill>
              <a:srgbClr val="C1BFF4"/>
            </a:solidFill>
          </p:spPr>
        </p:sp>
        <p:sp>
          <p:nvSpPr>
            <p:cNvPr id="10" name="TextBox 10"/>
            <p:cNvSpPr txBox="1"/>
            <p:nvPr/>
          </p:nvSpPr>
          <p:spPr>
            <a:xfrm>
              <a:off x="0" y="-38100"/>
              <a:ext cx="1823364" cy="168926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8134905" y="3435330"/>
            <a:ext cx="9307516" cy="5376672"/>
          </a:xfrm>
          <a:custGeom>
            <a:avLst/>
            <a:gdLst/>
            <a:ahLst/>
            <a:cxnLst/>
            <a:rect l="l" t="t" r="r" b="b"/>
            <a:pathLst>
              <a:path w="9307516" h="5376672">
                <a:moveTo>
                  <a:pt x="0" y="0"/>
                </a:moveTo>
                <a:lnTo>
                  <a:pt x="9307517" y="0"/>
                </a:lnTo>
                <a:lnTo>
                  <a:pt x="9307517" y="5376672"/>
                </a:lnTo>
                <a:lnTo>
                  <a:pt x="0" y="5376672"/>
                </a:lnTo>
                <a:lnTo>
                  <a:pt x="0" y="0"/>
                </a:lnTo>
                <a:close/>
              </a:path>
            </a:pathLst>
          </a:custGeom>
          <a:blipFill>
            <a:blip r:embed="rId2"/>
            <a:stretch>
              <a:fillRect/>
            </a:stretch>
          </a:blipFill>
        </p:spPr>
      </p:sp>
      <p:sp>
        <p:nvSpPr>
          <p:cNvPr id="12" name="TextBox 12"/>
          <p:cNvSpPr txBox="1"/>
          <p:nvPr/>
        </p:nvSpPr>
        <p:spPr>
          <a:xfrm>
            <a:off x="1515445" y="1250716"/>
            <a:ext cx="15483437" cy="870936"/>
          </a:xfrm>
          <a:prstGeom prst="rect">
            <a:avLst/>
          </a:prstGeom>
        </p:spPr>
        <p:txBody>
          <a:bodyPr lIns="0" tIns="0" rIns="0" bIns="0" rtlCol="0" anchor="t">
            <a:spAutoFit/>
          </a:bodyPr>
          <a:lstStyle/>
          <a:p>
            <a:pPr>
              <a:lnSpc>
                <a:spcPts val="7120"/>
              </a:lnSpc>
            </a:pPr>
            <a:r>
              <a:rPr lang="en-US" sz="5086">
                <a:solidFill>
                  <a:srgbClr val="000000"/>
                </a:solidFill>
                <a:latin typeface="Francois One"/>
              </a:rPr>
              <a:t> YAPAY ZEKÂDA PROBLEM MODELLEME</a:t>
            </a:r>
          </a:p>
        </p:txBody>
      </p:sp>
      <p:sp>
        <p:nvSpPr>
          <p:cNvPr id="13" name="TextBox 13"/>
          <p:cNvSpPr txBox="1"/>
          <p:nvPr/>
        </p:nvSpPr>
        <p:spPr>
          <a:xfrm>
            <a:off x="1515445" y="3319297"/>
            <a:ext cx="4914523" cy="4598875"/>
          </a:xfrm>
          <a:prstGeom prst="rect">
            <a:avLst/>
          </a:prstGeom>
        </p:spPr>
        <p:txBody>
          <a:bodyPr lIns="0" tIns="0" rIns="0" bIns="0" rtlCol="0" anchor="t">
            <a:spAutoFit/>
          </a:bodyPr>
          <a:lstStyle/>
          <a:p>
            <a:pPr>
              <a:lnSpc>
                <a:spcPts val="5194"/>
              </a:lnSpc>
            </a:pPr>
            <a:r>
              <a:rPr lang="en-US" sz="5194">
                <a:solidFill>
                  <a:srgbClr val="000000"/>
                </a:solidFill>
                <a:latin typeface="KG Primary Penmanship"/>
              </a:rPr>
              <a:t>1)  Problem</a:t>
            </a:r>
          </a:p>
          <a:p>
            <a:pPr>
              <a:lnSpc>
                <a:spcPts val="5194"/>
              </a:lnSpc>
            </a:pPr>
            <a:r>
              <a:rPr lang="en-US" sz="5194">
                <a:solidFill>
                  <a:srgbClr val="000000"/>
                </a:solidFill>
                <a:latin typeface="KG Primary Penmanship"/>
              </a:rPr>
              <a:t>2) Veri Toplama</a:t>
            </a:r>
          </a:p>
          <a:p>
            <a:pPr>
              <a:lnSpc>
                <a:spcPts val="5194"/>
              </a:lnSpc>
            </a:pPr>
            <a:r>
              <a:rPr lang="en-US" sz="5194">
                <a:solidFill>
                  <a:srgbClr val="000000"/>
                </a:solidFill>
                <a:latin typeface="KG Primary Penmanship"/>
              </a:rPr>
              <a:t>3) Veri Ön İşleme</a:t>
            </a:r>
          </a:p>
          <a:p>
            <a:pPr>
              <a:lnSpc>
                <a:spcPts val="5194"/>
              </a:lnSpc>
            </a:pPr>
            <a:r>
              <a:rPr lang="en-US" sz="5194">
                <a:solidFill>
                  <a:srgbClr val="000000"/>
                </a:solidFill>
                <a:latin typeface="KG Primary Penmanship"/>
              </a:rPr>
              <a:t>4) Eğitim</a:t>
            </a:r>
          </a:p>
          <a:p>
            <a:pPr>
              <a:lnSpc>
                <a:spcPts val="5194"/>
              </a:lnSpc>
            </a:pPr>
            <a:r>
              <a:rPr lang="en-US" sz="5194">
                <a:solidFill>
                  <a:srgbClr val="000000"/>
                </a:solidFill>
                <a:latin typeface="KG Primary Penmanship"/>
              </a:rPr>
              <a:t>5) Test</a:t>
            </a:r>
          </a:p>
          <a:p>
            <a:pPr>
              <a:lnSpc>
                <a:spcPts val="5194"/>
              </a:lnSpc>
            </a:pPr>
            <a:r>
              <a:rPr lang="en-US" sz="5194">
                <a:solidFill>
                  <a:srgbClr val="000000"/>
                </a:solidFill>
                <a:latin typeface="KG Primary Penmanship"/>
              </a:rPr>
              <a:t>6) Sonuç</a:t>
            </a:r>
          </a:p>
          <a:p>
            <a:pPr>
              <a:lnSpc>
                <a:spcPts val="5194"/>
              </a:lnSpc>
            </a:pPr>
            <a:endParaRPr lang="en-US" sz="5194">
              <a:solidFill>
                <a:srgbClr val="000000"/>
              </a:solidFill>
              <a:latin typeface="KG Primary Penmanshi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E4C98"/>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028700"/>
            <a:ext cx="16230600" cy="1419743"/>
            <a:chOff x="0" y="0"/>
            <a:chExt cx="4274726" cy="373924"/>
          </a:xfrm>
        </p:grpSpPr>
        <p:sp>
          <p:nvSpPr>
            <p:cNvPr id="6" name="Freeform 6"/>
            <p:cNvSpPr/>
            <p:nvPr/>
          </p:nvSpPr>
          <p:spPr>
            <a:xfrm>
              <a:off x="0" y="0"/>
              <a:ext cx="4274726" cy="373924"/>
            </a:xfrm>
            <a:custGeom>
              <a:avLst/>
              <a:gdLst/>
              <a:ahLst/>
              <a:cxnLst/>
              <a:rect l="l" t="t" r="r" b="b"/>
              <a:pathLst>
                <a:path w="4274726" h="373924">
                  <a:moveTo>
                    <a:pt x="0" y="0"/>
                  </a:moveTo>
                  <a:lnTo>
                    <a:pt x="4274726" y="0"/>
                  </a:lnTo>
                  <a:lnTo>
                    <a:pt x="4274726" y="373924"/>
                  </a:lnTo>
                  <a:lnTo>
                    <a:pt x="0" y="373924"/>
                  </a:lnTo>
                  <a:close/>
                </a:path>
              </a:pathLst>
            </a:custGeom>
            <a:solidFill>
              <a:srgbClr val="C1BFF4"/>
            </a:solidFill>
          </p:spPr>
        </p:sp>
        <p:sp>
          <p:nvSpPr>
            <p:cNvPr id="7" name="TextBox 7"/>
            <p:cNvSpPr txBox="1"/>
            <p:nvPr/>
          </p:nvSpPr>
          <p:spPr>
            <a:xfrm>
              <a:off x="0" y="-38100"/>
              <a:ext cx="4274726" cy="41202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28700" y="2989032"/>
            <a:ext cx="6923084" cy="6269268"/>
            <a:chOff x="0" y="0"/>
            <a:chExt cx="1823364" cy="1651165"/>
          </a:xfrm>
        </p:grpSpPr>
        <p:sp>
          <p:nvSpPr>
            <p:cNvPr id="9" name="Freeform 9"/>
            <p:cNvSpPr/>
            <p:nvPr/>
          </p:nvSpPr>
          <p:spPr>
            <a:xfrm>
              <a:off x="0" y="0"/>
              <a:ext cx="1823364" cy="1651165"/>
            </a:xfrm>
            <a:custGeom>
              <a:avLst/>
              <a:gdLst/>
              <a:ahLst/>
              <a:cxnLst/>
              <a:rect l="l" t="t" r="r" b="b"/>
              <a:pathLst>
                <a:path w="1823364" h="1651165">
                  <a:moveTo>
                    <a:pt x="0" y="0"/>
                  </a:moveTo>
                  <a:lnTo>
                    <a:pt x="1823364" y="0"/>
                  </a:lnTo>
                  <a:lnTo>
                    <a:pt x="1823364" y="1651165"/>
                  </a:lnTo>
                  <a:lnTo>
                    <a:pt x="0" y="1651165"/>
                  </a:lnTo>
                  <a:close/>
                </a:path>
              </a:pathLst>
            </a:custGeom>
            <a:solidFill>
              <a:srgbClr val="C1BFF4"/>
            </a:solidFill>
          </p:spPr>
        </p:sp>
        <p:sp>
          <p:nvSpPr>
            <p:cNvPr id="10" name="TextBox 10"/>
            <p:cNvSpPr txBox="1"/>
            <p:nvPr/>
          </p:nvSpPr>
          <p:spPr>
            <a:xfrm>
              <a:off x="0" y="-38100"/>
              <a:ext cx="1823364" cy="168926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1528039" y="2754378"/>
            <a:ext cx="5470843" cy="2735422"/>
          </a:xfrm>
          <a:custGeom>
            <a:avLst/>
            <a:gdLst/>
            <a:ahLst/>
            <a:cxnLst/>
            <a:rect l="l" t="t" r="r" b="b"/>
            <a:pathLst>
              <a:path w="5470843" h="2735422">
                <a:moveTo>
                  <a:pt x="0" y="0"/>
                </a:moveTo>
                <a:lnTo>
                  <a:pt x="5470843" y="0"/>
                </a:lnTo>
                <a:lnTo>
                  <a:pt x="5470843" y="2735421"/>
                </a:lnTo>
                <a:lnTo>
                  <a:pt x="0" y="2735421"/>
                </a:lnTo>
                <a:lnTo>
                  <a:pt x="0" y="0"/>
                </a:lnTo>
                <a:close/>
              </a:path>
            </a:pathLst>
          </a:custGeom>
          <a:blipFill>
            <a:blip r:embed="rId2"/>
            <a:stretch>
              <a:fillRect/>
            </a:stretch>
          </a:blipFill>
        </p:spPr>
      </p:sp>
      <p:sp>
        <p:nvSpPr>
          <p:cNvPr id="12" name="Freeform 12"/>
          <p:cNvSpPr/>
          <p:nvPr/>
        </p:nvSpPr>
        <p:spPr>
          <a:xfrm>
            <a:off x="8373519" y="5604099"/>
            <a:ext cx="4180645" cy="2638945"/>
          </a:xfrm>
          <a:custGeom>
            <a:avLst/>
            <a:gdLst/>
            <a:ahLst/>
            <a:cxnLst/>
            <a:rect l="l" t="t" r="r" b="b"/>
            <a:pathLst>
              <a:path w="4180645" h="2638945">
                <a:moveTo>
                  <a:pt x="0" y="0"/>
                </a:moveTo>
                <a:lnTo>
                  <a:pt x="4180645" y="0"/>
                </a:lnTo>
                <a:lnTo>
                  <a:pt x="4180645" y="2638945"/>
                </a:lnTo>
                <a:lnTo>
                  <a:pt x="0" y="2638945"/>
                </a:lnTo>
                <a:lnTo>
                  <a:pt x="0" y="0"/>
                </a:lnTo>
                <a:close/>
              </a:path>
            </a:pathLst>
          </a:custGeom>
          <a:blipFill>
            <a:blip r:embed="rId3"/>
            <a:stretch>
              <a:fillRect/>
            </a:stretch>
          </a:blipFill>
        </p:spPr>
      </p:sp>
      <p:sp>
        <p:nvSpPr>
          <p:cNvPr id="13" name="Freeform 13"/>
          <p:cNvSpPr/>
          <p:nvPr/>
        </p:nvSpPr>
        <p:spPr>
          <a:xfrm>
            <a:off x="13742360" y="6218791"/>
            <a:ext cx="2799620" cy="2814202"/>
          </a:xfrm>
          <a:custGeom>
            <a:avLst/>
            <a:gdLst/>
            <a:ahLst/>
            <a:cxnLst/>
            <a:rect l="l" t="t" r="r" b="b"/>
            <a:pathLst>
              <a:path w="2799620" h="2814202">
                <a:moveTo>
                  <a:pt x="0" y="0"/>
                </a:moveTo>
                <a:lnTo>
                  <a:pt x="2799620" y="0"/>
                </a:lnTo>
                <a:lnTo>
                  <a:pt x="2799620" y="2814202"/>
                </a:lnTo>
                <a:lnTo>
                  <a:pt x="0" y="2814202"/>
                </a:lnTo>
                <a:lnTo>
                  <a:pt x="0" y="0"/>
                </a:lnTo>
                <a:close/>
              </a:path>
            </a:pathLst>
          </a:custGeom>
          <a:blipFill>
            <a:blip r:embed="rId4"/>
            <a:stretch>
              <a:fillRect/>
            </a:stretch>
          </a:blipFill>
        </p:spPr>
      </p:sp>
      <p:sp>
        <p:nvSpPr>
          <p:cNvPr id="14" name="TextBox 14"/>
          <p:cNvSpPr txBox="1"/>
          <p:nvPr/>
        </p:nvSpPr>
        <p:spPr>
          <a:xfrm>
            <a:off x="1515445" y="1250716"/>
            <a:ext cx="15483437" cy="870936"/>
          </a:xfrm>
          <a:prstGeom prst="rect">
            <a:avLst/>
          </a:prstGeom>
        </p:spPr>
        <p:txBody>
          <a:bodyPr lIns="0" tIns="0" rIns="0" bIns="0" rtlCol="0" anchor="t">
            <a:spAutoFit/>
          </a:bodyPr>
          <a:lstStyle/>
          <a:p>
            <a:pPr>
              <a:lnSpc>
                <a:spcPts val="7120"/>
              </a:lnSpc>
            </a:pPr>
            <a:r>
              <a:rPr lang="en-US" sz="5086">
                <a:solidFill>
                  <a:srgbClr val="000000"/>
                </a:solidFill>
                <a:latin typeface="Francois One"/>
              </a:rPr>
              <a:t> YAPAY ZEKÂDA PROBLEM MODELLEME</a:t>
            </a:r>
          </a:p>
        </p:txBody>
      </p:sp>
      <p:sp>
        <p:nvSpPr>
          <p:cNvPr id="15" name="TextBox 15"/>
          <p:cNvSpPr txBox="1"/>
          <p:nvPr/>
        </p:nvSpPr>
        <p:spPr>
          <a:xfrm>
            <a:off x="1515445" y="3319297"/>
            <a:ext cx="4914523" cy="3947133"/>
          </a:xfrm>
          <a:prstGeom prst="rect">
            <a:avLst/>
          </a:prstGeom>
        </p:spPr>
        <p:txBody>
          <a:bodyPr lIns="0" tIns="0" rIns="0" bIns="0" rtlCol="0" anchor="t">
            <a:spAutoFit/>
          </a:bodyPr>
          <a:lstStyle/>
          <a:p>
            <a:pPr>
              <a:lnSpc>
                <a:spcPts val="5194"/>
              </a:lnSpc>
            </a:pPr>
            <a:r>
              <a:rPr lang="en-US" sz="5194">
                <a:solidFill>
                  <a:srgbClr val="000000"/>
                </a:solidFill>
                <a:latin typeface="KG Primary Penmanship"/>
              </a:rPr>
              <a:t>1)  Problem</a:t>
            </a:r>
          </a:p>
          <a:p>
            <a:pPr>
              <a:lnSpc>
                <a:spcPts val="5194"/>
              </a:lnSpc>
            </a:pPr>
            <a:r>
              <a:rPr lang="en-US" sz="5194">
                <a:solidFill>
                  <a:srgbClr val="000000"/>
                </a:solidFill>
                <a:latin typeface="KG Primary Penmanship"/>
              </a:rPr>
              <a:t>Sınıflandırma mı, regresyon mu yoksa kümeleme mi?</a:t>
            </a:r>
          </a:p>
          <a:p>
            <a:pPr>
              <a:lnSpc>
                <a:spcPts val="5194"/>
              </a:lnSpc>
            </a:pPr>
            <a:endParaRPr lang="en-US" sz="5194">
              <a:solidFill>
                <a:srgbClr val="000000"/>
              </a:solidFill>
              <a:latin typeface="KG Primary Penmanship"/>
            </a:endParaRPr>
          </a:p>
          <a:p>
            <a:pPr>
              <a:lnSpc>
                <a:spcPts val="5194"/>
              </a:lnSpc>
            </a:pPr>
            <a:endParaRPr lang="en-US" sz="5194">
              <a:solidFill>
                <a:srgbClr val="000000"/>
              </a:solidFill>
              <a:latin typeface="KG Primary Penmanship"/>
            </a:endParaRPr>
          </a:p>
        </p:txBody>
      </p:sp>
      <p:sp>
        <p:nvSpPr>
          <p:cNvPr id="16" name="TextBox 16"/>
          <p:cNvSpPr txBox="1"/>
          <p:nvPr/>
        </p:nvSpPr>
        <p:spPr>
          <a:xfrm>
            <a:off x="8948832" y="8247806"/>
            <a:ext cx="2799620" cy="456792"/>
          </a:xfrm>
          <a:prstGeom prst="rect">
            <a:avLst/>
          </a:prstGeom>
        </p:spPr>
        <p:txBody>
          <a:bodyPr wrap="square" lIns="0" tIns="0" rIns="0" bIns="0" rtlCol="0" anchor="t">
            <a:spAutoFit/>
          </a:bodyPr>
          <a:lstStyle/>
          <a:p>
            <a:pPr algn="ctr">
              <a:lnSpc>
                <a:spcPts val="3919"/>
              </a:lnSpc>
            </a:pPr>
            <a:r>
              <a:rPr lang="en-US" sz="2799" dirty="0" err="1">
                <a:solidFill>
                  <a:srgbClr val="000000"/>
                </a:solidFill>
                <a:latin typeface="Arimo Bold"/>
              </a:rPr>
              <a:t>regresyo</a:t>
            </a:r>
            <a:r>
              <a:rPr lang="tr-TR" sz="2799" dirty="0">
                <a:solidFill>
                  <a:srgbClr val="000000"/>
                </a:solidFill>
                <a:latin typeface="Arimo Bold"/>
              </a:rPr>
              <a:t>n</a:t>
            </a:r>
            <a:endParaRPr lang="en-US" sz="2799" dirty="0">
              <a:solidFill>
                <a:srgbClr val="000000"/>
              </a:solidFill>
              <a:latin typeface="Arimo Bold"/>
            </a:endParaRPr>
          </a:p>
        </p:txBody>
      </p:sp>
      <p:sp>
        <p:nvSpPr>
          <p:cNvPr id="17" name="TextBox 17"/>
          <p:cNvSpPr txBox="1"/>
          <p:nvPr/>
        </p:nvSpPr>
        <p:spPr>
          <a:xfrm>
            <a:off x="13436943" y="5413599"/>
            <a:ext cx="2412657" cy="456792"/>
          </a:xfrm>
          <a:prstGeom prst="rect">
            <a:avLst/>
          </a:prstGeom>
        </p:spPr>
        <p:txBody>
          <a:bodyPr wrap="square" lIns="0" tIns="0" rIns="0" bIns="0" rtlCol="0" anchor="t">
            <a:spAutoFit/>
          </a:bodyPr>
          <a:lstStyle/>
          <a:p>
            <a:pPr algn="ctr">
              <a:lnSpc>
                <a:spcPts val="3919"/>
              </a:lnSpc>
            </a:pPr>
            <a:r>
              <a:rPr lang="en-US" sz="2799" dirty="0" err="1">
                <a:solidFill>
                  <a:srgbClr val="000000"/>
                </a:solidFill>
                <a:latin typeface="Arimo Bold"/>
              </a:rPr>
              <a:t>sınıflandırma</a:t>
            </a:r>
            <a:endParaRPr lang="en-US" sz="2799" dirty="0">
              <a:solidFill>
                <a:srgbClr val="000000"/>
              </a:solidFill>
              <a:latin typeface="Arimo Bold"/>
            </a:endParaRPr>
          </a:p>
        </p:txBody>
      </p:sp>
      <p:sp>
        <p:nvSpPr>
          <p:cNvPr id="18" name="TextBox 18"/>
          <p:cNvSpPr txBox="1"/>
          <p:nvPr/>
        </p:nvSpPr>
        <p:spPr>
          <a:xfrm>
            <a:off x="14272716" y="8876266"/>
            <a:ext cx="2034084" cy="456792"/>
          </a:xfrm>
          <a:prstGeom prst="rect">
            <a:avLst/>
          </a:prstGeom>
        </p:spPr>
        <p:txBody>
          <a:bodyPr wrap="square" lIns="0" tIns="0" rIns="0" bIns="0" rtlCol="0" anchor="t">
            <a:spAutoFit/>
          </a:bodyPr>
          <a:lstStyle/>
          <a:p>
            <a:pPr algn="ctr">
              <a:lnSpc>
                <a:spcPts val="3919"/>
              </a:lnSpc>
            </a:pPr>
            <a:r>
              <a:rPr lang="en-US" sz="2799" dirty="0" err="1">
                <a:solidFill>
                  <a:srgbClr val="000000"/>
                </a:solidFill>
                <a:latin typeface="Arimo Bold"/>
              </a:rPr>
              <a:t>kümeleme</a:t>
            </a:r>
            <a:endParaRPr lang="en-US" sz="2799" dirty="0">
              <a:solidFill>
                <a:srgbClr val="000000"/>
              </a:solidFill>
              <a:latin typeface="Arimo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E4C98"/>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028700"/>
            <a:ext cx="16230600" cy="1419743"/>
            <a:chOff x="0" y="0"/>
            <a:chExt cx="4274726" cy="373924"/>
          </a:xfrm>
        </p:grpSpPr>
        <p:sp>
          <p:nvSpPr>
            <p:cNvPr id="6" name="Freeform 6"/>
            <p:cNvSpPr/>
            <p:nvPr/>
          </p:nvSpPr>
          <p:spPr>
            <a:xfrm>
              <a:off x="0" y="0"/>
              <a:ext cx="4274726" cy="373924"/>
            </a:xfrm>
            <a:custGeom>
              <a:avLst/>
              <a:gdLst/>
              <a:ahLst/>
              <a:cxnLst/>
              <a:rect l="l" t="t" r="r" b="b"/>
              <a:pathLst>
                <a:path w="4274726" h="373924">
                  <a:moveTo>
                    <a:pt x="0" y="0"/>
                  </a:moveTo>
                  <a:lnTo>
                    <a:pt x="4274726" y="0"/>
                  </a:lnTo>
                  <a:lnTo>
                    <a:pt x="4274726" y="373924"/>
                  </a:lnTo>
                  <a:lnTo>
                    <a:pt x="0" y="373924"/>
                  </a:lnTo>
                  <a:close/>
                </a:path>
              </a:pathLst>
            </a:custGeom>
            <a:solidFill>
              <a:srgbClr val="C1BFF4"/>
            </a:solidFill>
          </p:spPr>
        </p:sp>
        <p:sp>
          <p:nvSpPr>
            <p:cNvPr id="7" name="TextBox 7"/>
            <p:cNvSpPr txBox="1"/>
            <p:nvPr/>
          </p:nvSpPr>
          <p:spPr>
            <a:xfrm>
              <a:off x="0" y="-38100"/>
              <a:ext cx="4274726" cy="41202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28700" y="2989032"/>
            <a:ext cx="6923084" cy="6269268"/>
            <a:chOff x="0" y="0"/>
            <a:chExt cx="1823364" cy="1651165"/>
          </a:xfrm>
        </p:grpSpPr>
        <p:sp>
          <p:nvSpPr>
            <p:cNvPr id="9" name="Freeform 9"/>
            <p:cNvSpPr/>
            <p:nvPr/>
          </p:nvSpPr>
          <p:spPr>
            <a:xfrm>
              <a:off x="0" y="0"/>
              <a:ext cx="1823364" cy="1651165"/>
            </a:xfrm>
            <a:custGeom>
              <a:avLst/>
              <a:gdLst/>
              <a:ahLst/>
              <a:cxnLst/>
              <a:rect l="l" t="t" r="r" b="b"/>
              <a:pathLst>
                <a:path w="1823364" h="1651165">
                  <a:moveTo>
                    <a:pt x="0" y="0"/>
                  </a:moveTo>
                  <a:lnTo>
                    <a:pt x="1823364" y="0"/>
                  </a:lnTo>
                  <a:lnTo>
                    <a:pt x="1823364" y="1651165"/>
                  </a:lnTo>
                  <a:lnTo>
                    <a:pt x="0" y="1651165"/>
                  </a:lnTo>
                  <a:close/>
                </a:path>
              </a:pathLst>
            </a:custGeom>
            <a:solidFill>
              <a:srgbClr val="C1BFF4"/>
            </a:solidFill>
          </p:spPr>
        </p:sp>
        <p:sp>
          <p:nvSpPr>
            <p:cNvPr id="10" name="TextBox 10"/>
            <p:cNvSpPr txBox="1"/>
            <p:nvPr/>
          </p:nvSpPr>
          <p:spPr>
            <a:xfrm>
              <a:off x="0" y="-38100"/>
              <a:ext cx="1823364" cy="168926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4038553" y="2989032"/>
            <a:ext cx="2960329" cy="2990231"/>
          </a:xfrm>
          <a:custGeom>
            <a:avLst/>
            <a:gdLst/>
            <a:ahLst/>
            <a:cxnLst/>
            <a:rect l="l" t="t" r="r" b="b"/>
            <a:pathLst>
              <a:path w="2960329" h="2990231">
                <a:moveTo>
                  <a:pt x="0" y="0"/>
                </a:moveTo>
                <a:lnTo>
                  <a:pt x="2960329" y="0"/>
                </a:lnTo>
                <a:lnTo>
                  <a:pt x="2960329" y="2990231"/>
                </a:lnTo>
                <a:lnTo>
                  <a:pt x="0" y="2990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9257163" y="5677774"/>
            <a:ext cx="5335776" cy="2805713"/>
          </a:xfrm>
          <a:custGeom>
            <a:avLst/>
            <a:gdLst/>
            <a:ahLst/>
            <a:cxnLst/>
            <a:rect l="l" t="t" r="r" b="b"/>
            <a:pathLst>
              <a:path w="5335776" h="2805713">
                <a:moveTo>
                  <a:pt x="0" y="0"/>
                </a:moveTo>
                <a:lnTo>
                  <a:pt x="5335777" y="0"/>
                </a:lnTo>
                <a:lnTo>
                  <a:pt x="5335777" y="2805712"/>
                </a:lnTo>
                <a:lnTo>
                  <a:pt x="0" y="2805712"/>
                </a:lnTo>
                <a:lnTo>
                  <a:pt x="0" y="0"/>
                </a:lnTo>
                <a:close/>
              </a:path>
            </a:pathLst>
          </a:custGeom>
          <a:blipFill>
            <a:blip r:embed="rId4"/>
            <a:stretch>
              <a:fillRect/>
            </a:stretch>
          </a:blipFill>
        </p:spPr>
      </p:sp>
      <p:sp>
        <p:nvSpPr>
          <p:cNvPr id="13" name="TextBox 13"/>
          <p:cNvSpPr txBox="1"/>
          <p:nvPr/>
        </p:nvSpPr>
        <p:spPr>
          <a:xfrm>
            <a:off x="1515445" y="1250716"/>
            <a:ext cx="15483437" cy="870936"/>
          </a:xfrm>
          <a:prstGeom prst="rect">
            <a:avLst/>
          </a:prstGeom>
        </p:spPr>
        <p:txBody>
          <a:bodyPr lIns="0" tIns="0" rIns="0" bIns="0" rtlCol="0" anchor="t">
            <a:spAutoFit/>
          </a:bodyPr>
          <a:lstStyle/>
          <a:p>
            <a:pPr>
              <a:lnSpc>
                <a:spcPts val="7120"/>
              </a:lnSpc>
            </a:pPr>
            <a:r>
              <a:rPr lang="en-US" sz="5086">
                <a:solidFill>
                  <a:srgbClr val="000000"/>
                </a:solidFill>
                <a:latin typeface="Francois One"/>
              </a:rPr>
              <a:t> YAPAY ZEKÂDA PROBLEM MODELLEME</a:t>
            </a:r>
          </a:p>
        </p:txBody>
      </p:sp>
      <p:sp>
        <p:nvSpPr>
          <p:cNvPr id="14" name="TextBox 14"/>
          <p:cNvSpPr txBox="1"/>
          <p:nvPr/>
        </p:nvSpPr>
        <p:spPr>
          <a:xfrm>
            <a:off x="1270914" y="3487796"/>
            <a:ext cx="6438657" cy="4465680"/>
          </a:xfrm>
          <a:prstGeom prst="rect">
            <a:avLst/>
          </a:prstGeom>
        </p:spPr>
        <p:txBody>
          <a:bodyPr lIns="0" tIns="0" rIns="0" bIns="0" rtlCol="0" anchor="t">
            <a:spAutoFit/>
          </a:bodyPr>
          <a:lstStyle/>
          <a:p>
            <a:pPr>
              <a:lnSpc>
                <a:spcPts val="4714"/>
              </a:lnSpc>
            </a:pPr>
            <a:r>
              <a:rPr lang="en-US" sz="4714">
                <a:solidFill>
                  <a:srgbClr val="000000"/>
                </a:solidFill>
                <a:latin typeface="KG Primary Penmanship"/>
              </a:rPr>
              <a:t>2)  Veri Toplama</a:t>
            </a:r>
          </a:p>
          <a:p>
            <a:pPr>
              <a:lnSpc>
                <a:spcPts val="3414"/>
              </a:lnSpc>
            </a:pPr>
            <a:r>
              <a:rPr lang="en-US" sz="3414">
                <a:solidFill>
                  <a:srgbClr val="000000"/>
                </a:solidFill>
                <a:latin typeface="KG Primary Penmanship"/>
              </a:rPr>
              <a:t>Problem belirlendikten sonra, hangi tür verilerin modelinizin öğrenmesi ve sonuç üretmesi için gerekli olduğunu belirlemelisiniz. Örneğin, bir nesne tanıma modeli eğitiyorsanız, görüntü verilerine ihtiyacınız olacaktır. Daha sonra açık erişimli internet sitelerinde yer alan veya kendi toplamış olduğumuz verileri bir araya getirilerek veri seti oluşturulur.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E4C98"/>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028700"/>
            <a:ext cx="16230600" cy="1419743"/>
            <a:chOff x="0" y="0"/>
            <a:chExt cx="4274726" cy="373924"/>
          </a:xfrm>
        </p:grpSpPr>
        <p:sp>
          <p:nvSpPr>
            <p:cNvPr id="6" name="Freeform 6"/>
            <p:cNvSpPr/>
            <p:nvPr/>
          </p:nvSpPr>
          <p:spPr>
            <a:xfrm>
              <a:off x="0" y="0"/>
              <a:ext cx="4274726" cy="373924"/>
            </a:xfrm>
            <a:custGeom>
              <a:avLst/>
              <a:gdLst/>
              <a:ahLst/>
              <a:cxnLst/>
              <a:rect l="l" t="t" r="r" b="b"/>
              <a:pathLst>
                <a:path w="4274726" h="373924">
                  <a:moveTo>
                    <a:pt x="0" y="0"/>
                  </a:moveTo>
                  <a:lnTo>
                    <a:pt x="4274726" y="0"/>
                  </a:lnTo>
                  <a:lnTo>
                    <a:pt x="4274726" y="373924"/>
                  </a:lnTo>
                  <a:lnTo>
                    <a:pt x="0" y="373924"/>
                  </a:lnTo>
                  <a:close/>
                </a:path>
              </a:pathLst>
            </a:custGeom>
            <a:solidFill>
              <a:srgbClr val="C1BFF4"/>
            </a:solidFill>
          </p:spPr>
        </p:sp>
        <p:sp>
          <p:nvSpPr>
            <p:cNvPr id="7" name="TextBox 7"/>
            <p:cNvSpPr txBox="1"/>
            <p:nvPr/>
          </p:nvSpPr>
          <p:spPr>
            <a:xfrm>
              <a:off x="0" y="-38100"/>
              <a:ext cx="4274726" cy="41202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28700" y="2989032"/>
            <a:ext cx="6923084" cy="6269268"/>
            <a:chOff x="0" y="0"/>
            <a:chExt cx="1823364" cy="1651165"/>
          </a:xfrm>
        </p:grpSpPr>
        <p:sp>
          <p:nvSpPr>
            <p:cNvPr id="9" name="Freeform 9"/>
            <p:cNvSpPr/>
            <p:nvPr/>
          </p:nvSpPr>
          <p:spPr>
            <a:xfrm>
              <a:off x="0" y="0"/>
              <a:ext cx="1823364" cy="1651165"/>
            </a:xfrm>
            <a:custGeom>
              <a:avLst/>
              <a:gdLst/>
              <a:ahLst/>
              <a:cxnLst/>
              <a:rect l="l" t="t" r="r" b="b"/>
              <a:pathLst>
                <a:path w="1823364" h="1651165">
                  <a:moveTo>
                    <a:pt x="0" y="0"/>
                  </a:moveTo>
                  <a:lnTo>
                    <a:pt x="1823364" y="0"/>
                  </a:lnTo>
                  <a:lnTo>
                    <a:pt x="1823364" y="1651165"/>
                  </a:lnTo>
                  <a:lnTo>
                    <a:pt x="0" y="1651165"/>
                  </a:lnTo>
                  <a:close/>
                </a:path>
              </a:pathLst>
            </a:custGeom>
            <a:solidFill>
              <a:srgbClr val="C1BFF4"/>
            </a:solidFill>
          </p:spPr>
        </p:sp>
        <p:sp>
          <p:nvSpPr>
            <p:cNvPr id="10" name="TextBox 10"/>
            <p:cNvSpPr txBox="1"/>
            <p:nvPr/>
          </p:nvSpPr>
          <p:spPr>
            <a:xfrm>
              <a:off x="0" y="-38100"/>
              <a:ext cx="1823364" cy="168926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9257163" y="2989032"/>
            <a:ext cx="7411814" cy="6003569"/>
          </a:xfrm>
          <a:custGeom>
            <a:avLst/>
            <a:gdLst/>
            <a:ahLst/>
            <a:cxnLst/>
            <a:rect l="l" t="t" r="r" b="b"/>
            <a:pathLst>
              <a:path w="7411814" h="6003569">
                <a:moveTo>
                  <a:pt x="0" y="0"/>
                </a:moveTo>
                <a:lnTo>
                  <a:pt x="7411814" y="0"/>
                </a:lnTo>
                <a:lnTo>
                  <a:pt x="7411814" y="6003570"/>
                </a:lnTo>
                <a:lnTo>
                  <a:pt x="0" y="6003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1515445" y="1250716"/>
            <a:ext cx="15483437" cy="870936"/>
          </a:xfrm>
          <a:prstGeom prst="rect">
            <a:avLst/>
          </a:prstGeom>
        </p:spPr>
        <p:txBody>
          <a:bodyPr lIns="0" tIns="0" rIns="0" bIns="0" rtlCol="0" anchor="t">
            <a:spAutoFit/>
          </a:bodyPr>
          <a:lstStyle/>
          <a:p>
            <a:pPr>
              <a:lnSpc>
                <a:spcPts val="7120"/>
              </a:lnSpc>
            </a:pPr>
            <a:r>
              <a:rPr lang="en-US" sz="5086">
                <a:solidFill>
                  <a:srgbClr val="000000"/>
                </a:solidFill>
                <a:latin typeface="Francois One"/>
              </a:rPr>
              <a:t> YAPAY ZEKÂDA PROBLEM MODELLEME</a:t>
            </a:r>
          </a:p>
        </p:txBody>
      </p:sp>
      <p:sp>
        <p:nvSpPr>
          <p:cNvPr id="13" name="TextBox 13"/>
          <p:cNvSpPr txBox="1"/>
          <p:nvPr/>
        </p:nvSpPr>
        <p:spPr>
          <a:xfrm>
            <a:off x="1270914" y="3487796"/>
            <a:ext cx="6438657" cy="4051025"/>
          </a:xfrm>
          <a:prstGeom prst="rect">
            <a:avLst/>
          </a:prstGeom>
        </p:spPr>
        <p:txBody>
          <a:bodyPr lIns="0" tIns="0" rIns="0" bIns="0" rtlCol="0" anchor="t">
            <a:spAutoFit/>
          </a:bodyPr>
          <a:lstStyle/>
          <a:p>
            <a:pPr>
              <a:lnSpc>
                <a:spcPts val="4714"/>
              </a:lnSpc>
            </a:pPr>
            <a:r>
              <a:rPr lang="en-US" sz="4714">
                <a:solidFill>
                  <a:srgbClr val="000000"/>
                </a:solidFill>
                <a:latin typeface="KG Primary Penmanship"/>
              </a:rPr>
              <a:t>3)  Veri Ön İşleme</a:t>
            </a:r>
          </a:p>
          <a:p>
            <a:pPr>
              <a:lnSpc>
                <a:spcPts val="4514"/>
              </a:lnSpc>
            </a:pPr>
            <a:r>
              <a:rPr lang="en-US" sz="4514">
                <a:solidFill>
                  <a:srgbClr val="000000"/>
                </a:solidFill>
                <a:latin typeface="KG Primary Penmanship"/>
              </a:rPr>
              <a:t>Toplanan veriler üzerinde eksik verileri tamamlama, anlamsız verileri çıkarma gibi veri önişleme aşamaları gerçekleştirilerek yapay zekâda oluşabilecek problemlerin önlenmesi sağlanır.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E4C98"/>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028700"/>
            <a:ext cx="16230600" cy="1419743"/>
            <a:chOff x="0" y="0"/>
            <a:chExt cx="4274726" cy="373924"/>
          </a:xfrm>
        </p:grpSpPr>
        <p:sp>
          <p:nvSpPr>
            <p:cNvPr id="6" name="Freeform 6"/>
            <p:cNvSpPr/>
            <p:nvPr/>
          </p:nvSpPr>
          <p:spPr>
            <a:xfrm>
              <a:off x="0" y="0"/>
              <a:ext cx="4274726" cy="373924"/>
            </a:xfrm>
            <a:custGeom>
              <a:avLst/>
              <a:gdLst/>
              <a:ahLst/>
              <a:cxnLst/>
              <a:rect l="l" t="t" r="r" b="b"/>
              <a:pathLst>
                <a:path w="4274726" h="373924">
                  <a:moveTo>
                    <a:pt x="0" y="0"/>
                  </a:moveTo>
                  <a:lnTo>
                    <a:pt x="4274726" y="0"/>
                  </a:lnTo>
                  <a:lnTo>
                    <a:pt x="4274726" y="373924"/>
                  </a:lnTo>
                  <a:lnTo>
                    <a:pt x="0" y="373924"/>
                  </a:lnTo>
                  <a:close/>
                </a:path>
              </a:pathLst>
            </a:custGeom>
            <a:solidFill>
              <a:srgbClr val="C1BFF4"/>
            </a:solidFill>
          </p:spPr>
        </p:sp>
        <p:sp>
          <p:nvSpPr>
            <p:cNvPr id="7" name="TextBox 7"/>
            <p:cNvSpPr txBox="1"/>
            <p:nvPr/>
          </p:nvSpPr>
          <p:spPr>
            <a:xfrm>
              <a:off x="0" y="-38100"/>
              <a:ext cx="4274726" cy="41202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28700" y="2989032"/>
            <a:ext cx="6923084" cy="6269268"/>
            <a:chOff x="0" y="0"/>
            <a:chExt cx="1823364" cy="1651165"/>
          </a:xfrm>
        </p:grpSpPr>
        <p:sp>
          <p:nvSpPr>
            <p:cNvPr id="9" name="Freeform 9"/>
            <p:cNvSpPr/>
            <p:nvPr/>
          </p:nvSpPr>
          <p:spPr>
            <a:xfrm>
              <a:off x="0" y="0"/>
              <a:ext cx="1823364" cy="1651165"/>
            </a:xfrm>
            <a:custGeom>
              <a:avLst/>
              <a:gdLst/>
              <a:ahLst/>
              <a:cxnLst/>
              <a:rect l="l" t="t" r="r" b="b"/>
              <a:pathLst>
                <a:path w="1823364" h="1651165">
                  <a:moveTo>
                    <a:pt x="0" y="0"/>
                  </a:moveTo>
                  <a:lnTo>
                    <a:pt x="1823364" y="0"/>
                  </a:lnTo>
                  <a:lnTo>
                    <a:pt x="1823364" y="1651165"/>
                  </a:lnTo>
                  <a:lnTo>
                    <a:pt x="0" y="1651165"/>
                  </a:lnTo>
                  <a:close/>
                </a:path>
              </a:pathLst>
            </a:custGeom>
            <a:solidFill>
              <a:srgbClr val="C1BFF4"/>
            </a:solidFill>
          </p:spPr>
        </p:sp>
        <p:sp>
          <p:nvSpPr>
            <p:cNvPr id="10" name="TextBox 10"/>
            <p:cNvSpPr txBox="1"/>
            <p:nvPr/>
          </p:nvSpPr>
          <p:spPr>
            <a:xfrm>
              <a:off x="0" y="-38100"/>
              <a:ext cx="1823364" cy="168926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9257163" y="3281728"/>
            <a:ext cx="6879123" cy="5683876"/>
          </a:xfrm>
          <a:custGeom>
            <a:avLst/>
            <a:gdLst/>
            <a:ahLst/>
            <a:cxnLst/>
            <a:rect l="l" t="t" r="r" b="b"/>
            <a:pathLst>
              <a:path w="6879123" h="5683876">
                <a:moveTo>
                  <a:pt x="0" y="0"/>
                </a:moveTo>
                <a:lnTo>
                  <a:pt x="6879124" y="0"/>
                </a:lnTo>
                <a:lnTo>
                  <a:pt x="6879124" y="5683876"/>
                </a:lnTo>
                <a:lnTo>
                  <a:pt x="0" y="56838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1515445" y="1250716"/>
            <a:ext cx="15483437" cy="870936"/>
          </a:xfrm>
          <a:prstGeom prst="rect">
            <a:avLst/>
          </a:prstGeom>
        </p:spPr>
        <p:txBody>
          <a:bodyPr lIns="0" tIns="0" rIns="0" bIns="0" rtlCol="0" anchor="t">
            <a:spAutoFit/>
          </a:bodyPr>
          <a:lstStyle/>
          <a:p>
            <a:pPr>
              <a:lnSpc>
                <a:spcPts val="7120"/>
              </a:lnSpc>
            </a:pPr>
            <a:r>
              <a:rPr lang="en-US" sz="5086">
                <a:solidFill>
                  <a:srgbClr val="000000"/>
                </a:solidFill>
                <a:latin typeface="Francois One"/>
              </a:rPr>
              <a:t> YAPAY ZEKÂDA PROBLEM MODELLEME</a:t>
            </a:r>
          </a:p>
        </p:txBody>
      </p:sp>
      <p:sp>
        <p:nvSpPr>
          <p:cNvPr id="13" name="TextBox 13"/>
          <p:cNvSpPr txBox="1"/>
          <p:nvPr/>
        </p:nvSpPr>
        <p:spPr>
          <a:xfrm>
            <a:off x="1270914" y="3487796"/>
            <a:ext cx="6438657" cy="2908025"/>
          </a:xfrm>
          <a:prstGeom prst="rect">
            <a:avLst/>
          </a:prstGeom>
        </p:spPr>
        <p:txBody>
          <a:bodyPr lIns="0" tIns="0" rIns="0" bIns="0" rtlCol="0" anchor="t">
            <a:spAutoFit/>
          </a:bodyPr>
          <a:lstStyle/>
          <a:p>
            <a:pPr>
              <a:lnSpc>
                <a:spcPts val="4714"/>
              </a:lnSpc>
            </a:pPr>
            <a:r>
              <a:rPr lang="en-US" sz="4714">
                <a:solidFill>
                  <a:srgbClr val="000000"/>
                </a:solidFill>
                <a:latin typeface="KG Primary Penmanship"/>
              </a:rPr>
              <a:t>4)  Eğitim</a:t>
            </a:r>
          </a:p>
          <a:p>
            <a:pPr>
              <a:lnSpc>
                <a:spcPts val="4514"/>
              </a:lnSpc>
            </a:pPr>
            <a:r>
              <a:rPr lang="en-US" sz="4514">
                <a:solidFill>
                  <a:srgbClr val="000000"/>
                </a:solidFill>
                <a:latin typeface="KG Primary Penmanship"/>
              </a:rPr>
              <a:t>Veri önişleme sonrasında anlamlandırılan verilerden eğitim için ayrılan veriler yapay zekâ modelleri ile eğitilir.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E4C98"/>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028700"/>
            <a:ext cx="16230600" cy="1419743"/>
            <a:chOff x="0" y="0"/>
            <a:chExt cx="4274726" cy="373924"/>
          </a:xfrm>
        </p:grpSpPr>
        <p:sp>
          <p:nvSpPr>
            <p:cNvPr id="6" name="Freeform 6"/>
            <p:cNvSpPr/>
            <p:nvPr/>
          </p:nvSpPr>
          <p:spPr>
            <a:xfrm>
              <a:off x="0" y="0"/>
              <a:ext cx="4274726" cy="373924"/>
            </a:xfrm>
            <a:custGeom>
              <a:avLst/>
              <a:gdLst/>
              <a:ahLst/>
              <a:cxnLst/>
              <a:rect l="l" t="t" r="r" b="b"/>
              <a:pathLst>
                <a:path w="4274726" h="373924">
                  <a:moveTo>
                    <a:pt x="0" y="0"/>
                  </a:moveTo>
                  <a:lnTo>
                    <a:pt x="4274726" y="0"/>
                  </a:lnTo>
                  <a:lnTo>
                    <a:pt x="4274726" y="373924"/>
                  </a:lnTo>
                  <a:lnTo>
                    <a:pt x="0" y="373924"/>
                  </a:lnTo>
                  <a:close/>
                </a:path>
              </a:pathLst>
            </a:custGeom>
            <a:solidFill>
              <a:srgbClr val="C1BFF4"/>
            </a:solidFill>
          </p:spPr>
        </p:sp>
        <p:sp>
          <p:nvSpPr>
            <p:cNvPr id="7" name="TextBox 7"/>
            <p:cNvSpPr txBox="1"/>
            <p:nvPr/>
          </p:nvSpPr>
          <p:spPr>
            <a:xfrm>
              <a:off x="0" y="-38100"/>
              <a:ext cx="4274726" cy="41202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28700" y="2989032"/>
            <a:ext cx="6923084" cy="6269268"/>
            <a:chOff x="0" y="0"/>
            <a:chExt cx="1823364" cy="1651165"/>
          </a:xfrm>
        </p:grpSpPr>
        <p:sp>
          <p:nvSpPr>
            <p:cNvPr id="9" name="Freeform 9"/>
            <p:cNvSpPr/>
            <p:nvPr/>
          </p:nvSpPr>
          <p:spPr>
            <a:xfrm>
              <a:off x="0" y="0"/>
              <a:ext cx="1823364" cy="1651165"/>
            </a:xfrm>
            <a:custGeom>
              <a:avLst/>
              <a:gdLst/>
              <a:ahLst/>
              <a:cxnLst/>
              <a:rect l="l" t="t" r="r" b="b"/>
              <a:pathLst>
                <a:path w="1823364" h="1651165">
                  <a:moveTo>
                    <a:pt x="0" y="0"/>
                  </a:moveTo>
                  <a:lnTo>
                    <a:pt x="1823364" y="0"/>
                  </a:lnTo>
                  <a:lnTo>
                    <a:pt x="1823364" y="1651165"/>
                  </a:lnTo>
                  <a:lnTo>
                    <a:pt x="0" y="1651165"/>
                  </a:lnTo>
                  <a:close/>
                </a:path>
              </a:pathLst>
            </a:custGeom>
            <a:solidFill>
              <a:srgbClr val="C1BFF4"/>
            </a:solidFill>
          </p:spPr>
        </p:sp>
        <p:sp>
          <p:nvSpPr>
            <p:cNvPr id="10" name="TextBox 10"/>
            <p:cNvSpPr txBox="1"/>
            <p:nvPr/>
          </p:nvSpPr>
          <p:spPr>
            <a:xfrm>
              <a:off x="0" y="-38100"/>
              <a:ext cx="1823364" cy="168926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9805816" y="2989032"/>
            <a:ext cx="5871886" cy="5968881"/>
          </a:xfrm>
          <a:custGeom>
            <a:avLst/>
            <a:gdLst/>
            <a:ahLst/>
            <a:cxnLst/>
            <a:rect l="l" t="t" r="r" b="b"/>
            <a:pathLst>
              <a:path w="5871886" h="5968881">
                <a:moveTo>
                  <a:pt x="0" y="0"/>
                </a:moveTo>
                <a:lnTo>
                  <a:pt x="5871887" y="0"/>
                </a:lnTo>
                <a:lnTo>
                  <a:pt x="5871887" y="5968881"/>
                </a:lnTo>
                <a:lnTo>
                  <a:pt x="0" y="59688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1515445" y="1250716"/>
            <a:ext cx="15483437" cy="870936"/>
          </a:xfrm>
          <a:prstGeom prst="rect">
            <a:avLst/>
          </a:prstGeom>
        </p:spPr>
        <p:txBody>
          <a:bodyPr lIns="0" tIns="0" rIns="0" bIns="0" rtlCol="0" anchor="t">
            <a:spAutoFit/>
          </a:bodyPr>
          <a:lstStyle/>
          <a:p>
            <a:pPr>
              <a:lnSpc>
                <a:spcPts val="7120"/>
              </a:lnSpc>
            </a:pPr>
            <a:r>
              <a:rPr lang="en-US" sz="5086">
                <a:solidFill>
                  <a:srgbClr val="000000"/>
                </a:solidFill>
                <a:latin typeface="Francois One"/>
              </a:rPr>
              <a:t> YAPAY ZEKÂDA PROBLEM MODELLEME</a:t>
            </a:r>
          </a:p>
        </p:txBody>
      </p:sp>
      <p:sp>
        <p:nvSpPr>
          <p:cNvPr id="13" name="TextBox 13"/>
          <p:cNvSpPr txBox="1"/>
          <p:nvPr/>
        </p:nvSpPr>
        <p:spPr>
          <a:xfrm>
            <a:off x="1270914" y="3487796"/>
            <a:ext cx="6438657" cy="2908025"/>
          </a:xfrm>
          <a:prstGeom prst="rect">
            <a:avLst/>
          </a:prstGeom>
        </p:spPr>
        <p:txBody>
          <a:bodyPr lIns="0" tIns="0" rIns="0" bIns="0" rtlCol="0" anchor="t">
            <a:spAutoFit/>
          </a:bodyPr>
          <a:lstStyle/>
          <a:p>
            <a:pPr>
              <a:lnSpc>
                <a:spcPts val="4714"/>
              </a:lnSpc>
            </a:pPr>
            <a:r>
              <a:rPr lang="en-US" sz="4714">
                <a:solidFill>
                  <a:srgbClr val="000000"/>
                </a:solidFill>
                <a:latin typeface="KG Primary Penmanship"/>
              </a:rPr>
              <a:t>5)  Test</a:t>
            </a:r>
          </a:p>
          <a:p>
            <a:pPr>
              <a:lnSpc>
                <a:spcPts val="4514"/>
              </a:lnSpc>
            </a:pPr>
            <a:r>
              <a:rPr lang="en-US" sz="4514">
                <a:solidFill>
                  <a:srgbClr val="000000"/>
                </a:solidFill>
                <a:latin typeface="KG Primary Penmanship"/>
              </a:rPr>
              <a:t>Eğitilen modellerin doğruluğu test verileri ile değerlendirilerek anlamlı sonuçlar elde edilmeye çalışılır.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E4C98"/>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028700"/>
            <a:ext cx="16230600" cy="1419743"/>
            <a:chOff x="0" y="0"/>
            <a:chExt cx="4274726" cy="373924"/>
          </a:xfrm>
        </p:grpSpPr>
        <p:sp>
          <p:nvSpPr>
            <p:cNvPr id="6" name="Freeform 6"/>
            <p:cNvSpPr/>
            <p:nvPr/>
          </p:nvSpPr>
          <p:spPr>
            <a:xfrm>
              <a:off x="0" y="0"/>
              <a:ext cx="4274726" cy="373924"/>
            </a:xfrm>
            <a:custGeom>
              <a:avLst/>
              <a:gdLst/>
              <a:ahLst/>
              <a:cxnLst/>
              <a:rect l="l" t="t" r="r" b="b"/>
              <a:pathLst>
                <a:path w="4274726" h="373924">
                  <a:moveTo>
                    <a:pt x="0" y="0"/>
                  </a:moveTo>
                  <a:lnTo>
                    <a:pt x="4274726" y="0"/>
                  </a:lnTo>
                  <a:lnTo>
                    <a:pt x="4274726" y="373924"/>
                  </a:lnTo>
                  <a:lnTo>
                    <a:pt x="0" y="373924"/>
                  </a:lnTo>
                  <a:close/>
                </a:path>
              </a:pathLst>
            </a:custGeom>
            <a:solidFill>
              <a:srgbClr val="C1BFF4"/>
            </a:solidFill>
          </p:spPr>
        </p:sp>
        <p:sp>
          <p:nvSpPr>
            <p:cNvPr id="7" name="TextBox 7"/>
            <p:cNvSpPr txBox="1"/>
            <p:nvPr/>
          </p:nvSpPr>
          <p:spPr>
            <a:xfrm>
              <a:off x="0" y="-38100"/>
              <a:ext cx="4274726" cy="41202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28700" y="2989032"/>
            <a:ext cx="6923084" cy="6269268"/>
            <a:chOff x="0" y="0"/>
            <a:chExt cx="1823364" cy="1651165"/>
          </a:xfrm>
        </p:grpSpPr>
        <p:sp>
          <p:nvSpPr>
            <p:cNvPr id="9" name="Freeform 9"/>
            <p:cNvSpPr/>
            <p:nvPr/>
          </p:nvSpPr>
          <p:spPr>
            <a:xfrm>
              <a:off x="0" y="0"/>
              <a:ext cx="1823364" cy="1651165"/>
            </a:xfrm>
            <a:custGeom>
              <a:avLst/>
              <a:gdLst/>
              <a:ahLst/>
              <a:cxnLst/>
              <a:rect l="l" t="t" r="r" b="b"/>
              <a:pathLst>
                <a:path w="1823364" h="1651165">
                  <a:moveTo>
                    <a:pt x="0" y="0"/>
                  </a:moveTo>
                  <a:lnTo>
                    <a:pt x="1823364" y="0"/>
                  </a:lnTo>
                  <a:lnTo>
                    <a:pt x="1823364" y="1651165"/>
                  </a:lnTo>
                  <a:lnTo>
                    <a:pt x="0" y="1651165"/>
                  </a:lnTo>
                  <a:close/>
                </a:path>
              </a:pathLst>
            </a:custGeom>
            <a:solidFill>
              <a:srgbClr val="C1BFF4"/>
            </a:solidFill>
          </p:spPr>
        </p:sp>
        <p:sp>
          <p:nvSpPr>
            <p:cNvPr id="10" name="TextBox 10"/>
            <p:cNvSpPr txBox="1"/>
            <p:nvPr/>
          </p:nvSpPr>
          <p:spPr>
            <a:xfrm>
              <a:off x="0" y="-38100"/>
              <a:ext cx="1823364" cy="168926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0666094" y="3920321"/>
            <a:ext cx="4280676" cy="4114800"/>
          </a:xfrm>
          <a:custGeom>
            <a:avLst/>
            <a:gdLst/>
            <a:ahLst/>
            <a:cxnLst/>
            <a:rect l="l" t="t" r="r" b="b"/>
            <a:pathLst>
              <a:path w="4280676" h="4114800">
                <a:moveTo>
                  <a:pt x="0" y="0"/>
                </a:moveTo>
                <a:lnTo>
                  <a:pt x="4280676" y="0"/>
                </a:lnTo>
                <a:lnTo>
                  <a:pt x="42806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1515445" y="1250716"/>
            <a:ext cx="15483437" cy="870936"/>
          </a:xfrm>
          <a:prstGeom prst="rect">
            <a:avLst/>
          </a:prstGeom>
        </p:spPr>
        <p:txBody>
          <a:bodyPr lIns="0" tIns="0" rIns="0" bIns="0" rtlCol="0" anchor="t">
            <a:spAutoFit/>
          </a:bodyPr>
          <a:lstStyle/>
          <a:p>
            <a:pPr>
              <a:lnSpc>
                <a:spcPts val="7120"/>
              </a:lnSpc>
            </a:pPr>
            <a:r>
              <a:rPr lang="en-US" sz="5086">
                <a:solidFill>
                  <a:srgbClr val="000000"/>
                </a:solidFill>
                <a:latin typeface="Francois One"/>
              </a:rPr>
              <a:t> YAPAY ZEKÂDA PROBLEM MODELLEME</a:t>
            </a:r>
          </a:p>
        </p:txBody>
      </p:sp>
      <p:sp>
        <p:nvSpPr>
          <p:cNvPr id="13" name="TextBox 13"/>
          <p:cNvSpPr txBox="1"/>
          <p:nvPr/>
        </p:nvSpPr>
        <p:spPr>
          <a:xfrm>
            <a:off x="1270914" y="3487796"/>
            <a:ext cx="6438657" cy="1765025"/>
          </a:xfrm>
          <a:prstGeom prst="rect">
            <a:avLst/>
          </a:prstGeom>
        </p:spPr>
        <p:txBody>
          <a:bodyPr lIns="0" tIns="0" rIns="0" bIns="0" rtlCol="0" anchor="t">
            <a:spAutoFit/>
          </a:bodyPr>
          <a:lstStyle/>
          <a:p>
            <a:pPr>
              <a:lnSpc>
                <a:spcPts val="4714"/>
              </a:lnSpc>
            </a:pPr>
            <a:r>
              <a:rPr lang="en-US" sz="4714">
                <a:solidFill>
                  <a:srgbClr val="000000"/>
                </a:solidFill>
                <a:latin typeface="KG Primary Penmanship"/>
              </a:rPr>
              <a:t>6)  Sonuç</a:t>
            </a:r>
          </a:p>
          <a:p>
            <a:pPr>
              <a:lnSpc>
                <a:spcPts val="4514"/>
              </a:lnSpc>
            </a:pPr>
            <a:r>
              <a:rPr lang="en-US" sz="4514">
                <a:solidFill>
                  <a:srgbClr val="000000"/>
                </a:solidFill>
                <a:latin typeface="KG Primary Penmanship"/>
              </a:rPr>
              <a:t>Test edilen veriler üzerinde en doğru sonuç veren model seçilir.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E4C98"/>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262357" y="1028700"/>
            <a:ext cx="9996943" cy="8229600"/>
            <a:chOff x="0" y="0"/>
            <a:chExt cx="2632940" cy="2167467"/>
          </a:xfrm>
        </p:grpSpPr>
        <p:sp>
          <p:nvSpPr>
            <p:cNvPr id="6" name="Freeform 6"/>
            <p:cNvSpPr/>
            <p:nvPr/>
          </p:nvSpPr>
          <p:spPr>
            <a:xfrm>
              <a:off x="0" y="0"/>
              <a:ext cx="2632940" cy="2167467"/>
            </a:xfrm>
            <a:custGeom>
              <a:avLst/>
              <a:gdLst/>
              <a:ahLst/>
              <a:cxnLst/>
              <a:rect l="l" t="t" r="r" b="b"/>
              <a:pathLst>
                <a:path w="2632940" h="2167467">
                  <a:moveTo>
                    <a:pt x="0" y="0"/>
                  </a:moveTo>
                  <a:lnTo>
                    <a:pt x="2632940" y="0"/>
                  </a:lnTo>
                  <a:lnTo>
                    <a:pt x="2632940" y="2167467"/>
                  </a:lnTo>
                  <a:lnTo>
                    <a:pt x="0" y="2167467"/>
                  </a:lnTo>
                  <a:close/>
                </a:path>
              </a:pathLst>
            </a:custGeom>
            <a:solidFill>
              <a:srgbClr val="C1BFF4"/>
            </a:solidFill>
          </p:spPr>
        </p:sp>
        <p:sp>
          <p:nvSpPr>
            <p:cNvPr id="7" name="TextBox 7"/>
            <p:cNvSpPr txBox="1"/>
            <p:nvPr/>
          </p:nvSpPr>
          <p:spPr>
            <a:xfrm>
              <a:off x="0" y="-38100"/>
              <a:ext cx="2632940" cy="22055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7669491" y="1244138"/>
            <a:ext cx="9182676" cy="1766286"/>
          </a:xfrm>
          <a:prstGeom prst="rect">
            <a:avLst/>
          </a:prstGeom>
        </p:spPr>
        <p:txBody>
          <a:bodyPr lIns="0" tIns="0" rIns="0" bIns="0" rtlCol="0" anchor="t">
            <a:spAutoFit/>
          </a:bodyPr>
          <a:lstStyle/>
          <a:p>
            <a:pPr>
              <a:lnSpc>
                <a:spcPts val="7120"/>
              </a:lnSpc>
            </a:pPr>
            <a:r>
              <a:rPr lang="en-US" sz="5086">
                <a:solidFill>
                  <a:srgbClr val="000000"/>
                </a:solidFill>
                <a:latin typeface="Francois One"/>
              </a:rPr>
              <a:t>HER DERSTE UYGULAYACAĞIMIZ ÖĞRENME DÖNGÜMÜZ</a:t>
            </a:r>
          </a:p>
        </p:txBody>
      </p:sp>
      <p:sp>
        <p:nvSpPr>
          <p:cNvPr id="9" name="TextBox 9"/>
          <p:cNvSpPr txBox="1"/>
          <p:nvPr/>
        </p:nvSpPr>
        <p:spPr>
          <a:xfrm>
            <a:off x="7262357" y="3297530"/>
            <a:ext cx="9182676" cy="3224814"/>
          </a:xfrm>
          <a:prstGeom prst="rect">
            <a:avLst/>
          </a:prstGeom>
        </p:spPr>
        <p:txBody>
          <a:bodyPr lIns="0" tIns="0" rIns="0" bIns="0" rtlCol="0" anchor="t">
            <a:spAutoFit/>
          </a:bodyPr>
          <a:lstStyle/>
          <a:p>
            <a:pPr marL="1098109" lvl="1" indent="-549054">
              <a:lnSpc>
                <a:spcPts val="5086"/>
              </a:lnSpc>
              <a:buFont typeface="Arial"/>
              <a:buChar char="•"/>
            </a:pPr>
            <a:r>
              <a:rPr lang="en-US" sz="5086" dirty="0" err="1">
                <a:solidFill>
                  <a:srgbClr val="000000"/>
                </a:solidFill>
                <a:latin typeface="KG Primary Penmanship"/>
              </a:rPr>
              <a:t>Algıla</a:t>
            </a:r>
            <a:endParaRPr lang="en-US" sz="5086" dirty="0">
              <a:solidFill>
                <a:srgbClr val="000000"/>
              </a:solidFill>
              <a:latin typeface="KG Primary Penmanship"/>
            </a:endParaRPr>
          </a:p>
          <a:p>
            <a:pPr marL="1098109" lvl="1" indent="-549054">
              <a:lnSpc>
                <a:spcPts val="5086"/>
              </a:lnSpc>
              <a:buFont typeface="Arial"/>
              <a:buChar char="•"/>
            </a:pPr>
            <a:r>
              <a:rPr lang="en-US" sz="5086" dirty="0" err="1">
                <a:solidFill>
                  <a:srgbClr val="000000"/>
                </a:solidFill>
                <a:latin typeface="KG Primary Penmanship"/>
              </a:rPr>
              <a:t>Tasarla</a:t>
            </a:r>
            <a:endParaRPr lang="en-US" sz="5086" dirty="0">
              <a:solidFill>
                <a:srgbClr val="000000"/>
              </a:solidFill>
              <a:latin typeface="KG Primary Penmanship"/>
            </a:endParaRPr>
          </a:p>
          <a:p>
            <a:pPr marL="1098109" lvl="1" indent="-549054">
              <a:lnSpc>
                <a:spcPts val="5086"/>
              </a:lnSpc>
              <a:buFont typeface="Arial"/>
              <a:buChar char="•"/>
            </a:pPr>
            <a:r>
              <a:rPr lang="en-US" sz="5086" dirty="0" err="1">
                <a:solidFill>
                  <a:srgbClr val="000000"/>
                </a:solidFill>
                <a:latin typeface="KG Primary Penmanship"/>
              </a:rPr>
              <a:t>Harekete</a:t>
            </a:r>
            <a:r>
              <a:rPr lang="en-US" sz="5086" dirty="0">
                <a:solidFill>
                  <a:srgbClr val="000000"/>
                </a:solidFill>
                <a:latin typeface="KG Primary Penmanship"/>
              </a:rPr>
              <a:t> </a:t>
            </a:r>
            <a:r>
              <a:rPr lang="en-US" sz="5086" dirty="0" err="1">
                <a:solidFill>
                  <a:srgbClr val="000000"/>
                </a:solidFill>
                <a:latin typeface="KG Primary Penmanship"/>
              </a:rPr>
              <a:t>Geç</a:t>
            </a:r>
            <a:endParaRPr lang="en-US" sz="5086" dirty="0">
              <a:solidFill>
                <a:srgbClr val="000000"/>
              </a:solidFill>
              <a:latin typeface="KG Primary Penmanship"/>
            </a:endParaRPr>
          </a:p>
          <a:p>
            <a:pPr marL="1098109" lvl="1" indent="-549054">
              <a:lnSpc>
                <a:spcPts val="5086"/>
              </a:lnSpc>
              <a:buFont typeface="Arial"/>
              <a:buChar char="•"/>
            </a:pPr>
            <a:r>
              <a:rPr lang="en-US" sz="5086" dirty="0" err="1">
                <a:solidFill>
                  <a:srgbClr val="000000"/>
                </a:solidFill>
                <a:latin typeface="KG Primary Penmanship"/>
              </a:rPr>
              <a:t>Yürüt</a:t>
            </a:r>
            <a:endParaRPr lang="en-US" sz="5086" dirty="0">
              <a:solidFill>
                <a:srgbClr val="000000"/>
              </a:solidFill>
              <a:latin typeface="KG Primary Penmanship"/>
            </a:endParaRPr>
          </a:p>
          <a:p>
            <a:pPr marL="1098109" lvl="1" indent="-549054">
              <a:lnSpc>
                <a:spcPts val="5086"/>
              </a:lnSpc>
              <a:buFont typeface="Arial"/>
              <a:buChar char="•"/>
            </a:pPr>
            <a:r>
              <a:rPr lang="en-US" sz="5086" dirty="0" err="1">
                <a:solidFill>
                  <a:srgbClr val="000000"/>
                </a:solidFill>
                <a:latin typeface="KG Primary Penmanship"/>
              </a:rPr>
              <a:t>Karar</a:t>
            </a:r>
            <a:r>
              <a:rPr lang="en-US" sz="5086" dirty="0">
                <a:solidFill>
                  <a:srgbClr val="000000"/>
                </a:solidFill>
                <a:latin typeface="KG Primary Penmanship"/>
              </a:rPr>
              <a:t> Ver</a:t>
            </a:r>
          </a:p>
        </p:txBody>
      </p:sp>
      <p:sp>
        <p:nvSpPr>
          <p:cNvPr id="10" name="Freeform 10"/>
          <p:cNvSpPr/>
          <p:nvPr/>
        </p:nvSpPr>
        <p:spPr>
          <a:xfrm>
            <a:off x="1159501" y="2220299"/>
            <a:ext cx="5781886" cy="5074478"/>
          </a:xfrm>
          <a:custGeom>
            <a:avLst/>
            <a:gdLst/>
            <a:ahLst/>
            <a:cxnLst/>
            <a:rect l="l" t="t" r="r" b="b"/>
            <a:pathLst>
              <a:path w="5781886" h="5074478">
                <a:moveTo>
                  <a:pt x="0" y="0"/>
                </a:moveTo>
                <a:lnTo>
                  <a:pt x="5781886" y="0"/>
                </a:lnTo>
                <a:lnTo>
                  <a:pt x="5781886" y="5074477"/>
                </a:lnTo>
                <a:lnTo>
                  <a:pt x="0" y="5074477"/>
                </a:lnTo>
                <a:lnTo>
                  <a:pt x="0" y="0"/>
                </a:lnTo>
                <a:close/>
              </a:path>
            </a:pathLst>
          </a:custGeom>
          <a:blipFill>
            <a:blip r:embed="rId2"/>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E4C98"/>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028700"/>
            <a:ext cx="16230600" cy="1434512"/>
            <a:chOff x="0" y="0"/>
            <a:chExt cx="4274726" cy="377814"/>
          </a:xfrm>
        </p:grpSpPr>
        <p:sp>
          <p:nvSpPr>
            <p:cNvPr id="6" name="Freeform 6"/>
            <p:cNvSpPr/>
            <p:nvPr/>
          </p:nvSpPr>
          <p:spPr>
            <a:xfrm>
              <a:off x="0" y="0"/>
              <a:ext cx="4274726" cy="377814"/>
            </a:xfrm>
            <a:custGeom>
              <a:avLst/>
              <a:gdLst/>
              <a:ahLst/>
              <a:cxnLst/>
              <a:rect l="l" t="t" r="r" b="b"/>
              <a:pathLst>
                <a:path w="4274726" h="377814">
                  <a:moveTo>
                    <a:pt x="0" y="0"/>
                  </a:moveTo>
                  <a:lnTo>
                    <a:pt x="4274726" y="0"/>
                  </a:lnTo>
                  <a:lnTo>
                    <a:pt x="4274726" y="377814"/>
                  </a:lnTo>
                  <a:lnTo>
                    <a:pt x="0" y="377814"/>
                  </a:lnTo>
                  <a:close/>
                </a:path>
              </a:pathLst>
            </a:custGeom>
            <a:solidFill>
              <a:srgbClr val="C1BFF4"/>
            </a:solidFill>
          </p:spPr>
        </p:sp>
        <p:sp>
          <p:nvSpPr>
            <p:cNvPr id="7" name="TextBox 7"/>
            <p:cNvSpPr txBox="1"/>
            <p:nvPr/>
          </p:nvSpPr>
          <p:spPr>
            <a:xfrm>
              <a:off x="0" y="-38100"/>
              <a:ext cx="4274726" cy="41591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47750" y="3289946"/>
            <a:ext cx="7734434" cy="5724271"/>
            <a:chOff x="0" y="0"/>
            <a:chExt cx="2037052" cy="1507627"/>
          </a:xfrm>
        </p:grpSpPr>
        <p:sp>
          <p:nvSpPr>
            <p:cNvPr id="9" name="Freeform 9"/>
            <p:cNvSpPr/>
            <p:nvPr/>
          </p:nvSpPr>
          <p:spPr>
            <a:xfrm>
              <a:off x="0" y="0"/>
              <a:ext cx="2037052" cy="1507627"/>
            </a:xfrm>
            <a:custGeom>
              <a:avLst/>
              <a:gdLst/>
              <a:ahLst/>
              <a:cxnLst/>
              <a:rect l="l" t="t" r="r" b="b"/>
              <a:pathLst>
                <a:path w="2037052" h="1507627">
                  <a:moveTo>
                    <a:pt x="0" y="0"/>
                  </a:moveTo>
                  <a:lnTo>
                    <a:pt x="2037052" y="0"/>
                  </a:lnTo>
                  <a:lnTo>
                    <a:pt x="2037052" y="1507627"/>
                  </a:lnTo>
                  <a:lnTo>
                    <a:pt x="0" y="1507627"/>
                  </a:lnTo>
                  <a:close/>
                </a:path>
              </a:pathLst>
            </a:custGeom>
            <a:solidFill>
              <a:srgbClr val="C1BFF4"/>
            </a:solidFill>
          </p:spPr>
        </p:sp>
        <p:sp>
          <p:nvSpPr>
            <p:cNvPr id="10" name="TextBox 10"/>
            <p:cNvSpPr txBox="1"/>
            <p:nvPr/>
          </p:nvSpPr>
          <p:spPr>
            <a:xfrm>
              <a:off x="0" y="-38100"/>
              <a:ext cx="2037052" cy="1545727"/>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526774">
            <a:off x="368252" y="661680"/>
            <a:ext cx="1447508" cy="2168551"/>
          </a:xfrm>
          <a:custGeom>
            <a:avLst/>
            <a:gdLst/>
            <a:ahLst/>
            <a:cxnLst/>
            <a:rect l="l" t="t" r="r" b="b"/>
            <a:pathLst>
              <a:path w="1447508" h="2168551">
                <a:moveTo>
                  <a:pt x="0" y="0"/>
                </a:moveTo>
                <a:lnTo>
                  <a:pt x="1447508" y="0"/>
                </a:lnTo>
                <a:lnTo>
                  <a:pt x="1447508" y="2168552"/>
                </a:lnTo>
                <a:lnTo>
                  <a:pt x="0" y="21685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8782184" y="3319979"/>
            <a:ext cx="4092734" cy="5694239"/>
          </a:xfrm>
          <a:custGeom>
            <a:avLst/>
            <a:gdLst/>
            <a:ahLst/>
            <a:cxnLst/>
            <a:rect l="l" t="t" r="r" b="b"/>
            <a:pathLst>
              <a:path w="4092734" h="5694239">
                <a:moveTo>
                  <a:pt x="0" y="0"/>
                </a:moveTo>
                <a:lnTo>
                  <a:pt x="4092734" y="0"/>
                </a:lnTo>
                <a:lnTo>
                  <a:pt x="4092734" y="5694239"/>
                </a:lnTo>
                <a:lnTo>
                  <a:pt x="0" y="5694239"/>
                </a:lnTo>
                <a:lnTo>
                  <a:pt x="0" y="0"/>
                </a:lnTo>
                <a:close/>
              </a:path>
            </a:pathLst>
          </a:custGeom>
          <a:blipFill>
            <a:blip r:embed="rId4"/>
            <a:stretch>
              <a:fillRect/>
            </a:stretch>
          </a:blipFill>
        </p:spPr>
      </p:sp>
      <p:sp>
        <p:nvSpPr>
          <p:cNvPr id="13" name="Freeform 13"/>
          <p:cNvSpPr/>
          <p:nvPr/>
        </p:nvSpPr>
        <p:spPr>
          <a:xfrm>
            <a:off x="15527522" y="3458438"/>
            <a:ext cx="2289598" cy="5387289"/>
          </a:xfrm>
          <a:custGeom>
            <a:avLst/>
            <a:gdLst/>
            <a:ahLst/>
            <a:cxnLst/>
            <a:rect l="l" t="t" r="r" b="b"/>
            <a:pathLst>
              <a:path w="2289598" h="5387289">
                <a:moveTo>
                  <a:pt x="0" y="0"/>
                </a:moveTo>
                <a:lnTo>
                  <a:pt x="2289598" y="0"/>
                </a:lnTo>
                <a:lnTo>
                  <a:pt x="2289598" y="5387288"/>
                </a:lnTo>
                <a:lnTo>
                  <a:pt x="0" y="5387288"/>
                </a:lnTo>
                <a:lnTo>
                  <a:pt x="0" y="0"/>
                </a:lnTo>
                <a:close/>
              </a:path>
            </a:pathLst>
          </a:custGeom>
          <a:blipFill>
            <a:blip r:embed="rId5"/>
            <a:stretch>
              <a:fillRect/>
            </a:stretch>
          </a:blipFill>
        </p:spPr>
      </p:sp>
      <p:sp>
        <p:nvSpPr>
          <p:cNvPr id="14" name="Freeform 14"/>
          <p:cNvSpPr/>
          <p:nvPr/>
        </p:nvSpPr>
        <p:spPr>
          <a:xfrm>
            <a:off x="11208684" y="4833095"/>
            <a:ext cx="4042871" cy="1318987"/>
          </a:xfrm>
          <a:custGeom>
            <a:avLst/>
            <a:gdLst/>
            <a:ahLst/>
            <a:cxnLst/>
            <a:rect l="l" t="t" r="r" b="b"/>
            <a:pathLst>
              <a:path w="4042871" h="1318987">
                <a:moveTo>
                  <a:pt x="0" y="0"/>
                </a:moveTo>
                <a:lnTo>
                  <a:pt x="4042871" y="0"/>
                </a:lnTo>
                <a:lnTo>
                  <a:pt x="4042871" y="1318987"/>
                </a:lnTo>
                <a:lnTo>
                  <a:pt x="0" y="13189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15"/>
          <p:cNvSpPr txBox="1"/>
          <p:nvPr/>
        </p:nvSpPr>
        <p:spPr>
          <a:xfrm>
            <a:off x="1972777" y="1258101"/>
            <a:ext cx="14971097" cy="870936"/>
          </a:xfrm>
          <a:prstGeom prst="rect">
            <a:avLst/>
          </a:prstGeom>
        </p:spPr>
        <p:txBody>
          <a:bodyPr lIns="0" tIns="0" rIns="0" bIns="0" rtlCol="0" anchor="t">
            <a:spAutoFit/>
          </a:bodyPr>
          <a:lstStyle/>
          <a:p>
            <a:pPr>
              <a:lnSpc>
                <a:spcPts val="7120"/>
              </a:lnSpc>
            </a:pPr>
            <a:r>
              <a:rPr lang="en-US" sz="5086">
                <a:solidFill>
                  <a:srgbClr val="000000"/>
                </a:solidFill>
                <a:latin typeface="Francois One"/>
              </a:rPr>
              <a:t>BILIYOR MUSUNUZ? </a:t>
            </a:r>
          </a:p>
        </p:txBody>
      </p:sp>
      <p:sp>
        <p:nvSpPr>
          <p:cNvPr id="16" name="TextBox 16"/>
          <p:cNvSpPr txBox="1"/>
          <p:nvPr/>
        </p:nvSpPr>
        <p:spPr>
          <a:xfrm>
            <a:off x="1310175" y="3573013"/>
            <a:ext cx="7331664" cy="5139339"/>
          </a:xfrm>
          <a:prstGeom prst="rect">
            <a:avLst/>
          </a:prstGeom>
        </p:spPr>
        <p:txBody>
          <a:bodyPr lIns="0" tIns="0" rIns="0" bIns="0" rtlCol="0" anchor="t">
            <a:spAutoFit/>
          </a:bodyPr>
          <a:lstStyle/>
          <a:p>
            <a:pPr>
              <a:lnSpc>
                <a:spcPts val="5086"/>
              </a:lnSpc>
            </a:pPr>
            <a:r>
              <a:rPr lang="en-US" sz="5086">
                <a:solidFill>
                  <a:srgbClr val="000000"/>
                </a:solidFill>
                <a:latin typeface="KG Primary Penmanship"/>
              </a:rPr>
              <a:t>Yapay Zekâ’nın en etkili kullanıldığı alanlardan biri de sağlıktır. Sağlık alanında hastalıkların erken teşhisinde, tedavi planlamasında ve hatta ilaç keşfinde Yapay Zekâ yaygın bir şekilde kullanılmaktadır. Yapay Zekâ bu alanda doktorlarla yarışmaktadır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B927"/>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028700"/>
            <a:ext cx="16230600" cy="1419743"/>
            <a:chOff x="0" y="0"/>
            <a:chExt cx="4274726" cy="373924"/>
          </a:xfrm>
        </p:grpSpPr>
        <p:sp>
          <p:nvSpPr>
            <p:cNvPr id="6" name="Freeform 6"/>
            <p:cNvSpPr/>
            <p:nvPr/>
          </p:nvSpPr>
          <p:spPr>
            <a:xfrm>
              <a:off x="0" y="0"/>
              <a:ext cx="4274726" cy="373924"/>
            </a:xfrm>
            <a:custGeom>
              <a:avLst/>
              <a:gdLst/>
              <a:ahLst/>
              <a:cxnLst/>
              <a:rect l="l" t="t" r="r" b="b"/>
              <a:pathLst>
                <a:path w="4274726" h="373924">
                  <a:moveTo>
                    <a:pt x="0" y="0"/>
                  </a:moveTo>
                  <a:lnTo>
                    <a:pt x="4274726" y="0"/>
                  </a:lnTo>
                  <a:lnTo>
                    <a:pt x="4274726" y="373924"/>
                  </a:lnTo>
                  <a:lnTo>
                    <a:pt x="0" y="373924"/>
                  </a:lnTo>
                  <a:close/>
                </a:path>
              </a:pathLst>
            </a:custGeom>
            <a:solidFill>
              <a:srgbClr val="FFDA89"/>
            </a:solidFill>
            <a:ln cap="sq">
              <a:noFill/>
              <a:prstDash val="solid"/>
              <a:miter/>
            </a:ln>
          </p:spPr>
        </p:sp>
        <p:sp>
          <p:nvSpPr>
            <p:cNvPr id="7" name="TextBox 7"/>
            <p:cNvSpPr txBox="1"/>
            <p:nvPr/>
          </p:nvSpPr>
          <p:spPr>
            <a:xfrm>
              <a:off x="0" y="-38100"/>
              <a:ext cx="4274726" cy="412024"/>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028700" y="2619522"/>
            <a:ext cx="16230600" cy="6638778"/>
            <a:chOff x="0" y="0"/>
            <a:chExt cx="4274726" cy="1748485"/>
          </a:xfrm>
        </p:grpSpPr>
        <p:sp>
          <p:nvSpPr>
            <p:cNvPr id="9" name="Freeform 9"/>
            <p:cNvSpPr/>
            <p:nvPr/>
          </p:nvSpPr>
          <p:spPr>
            <a:xfrm>
              <a:off x="0" y="0"/>
              <a:ext cx="4274726" cy="1748485"/>
            </a:xfrm>
            <a:custGeom>
              <a:avLst/>
              <a:gdLst/>
              <a:ahLst/>
              <a:cxnLst/>
              <a:rect l="l" t="t" r="r" b="b"/>
              <a:pathLst>
                <a:path w="4274726" h="1748485">
                  <a:moveTo>
                    <a:pt x="0" y="0"/>
                  </a:moveTo>
                  <a:lnTo>
                    <a:pt x="4274726" y="0"/>
                  </a:lnTo>
                  <a:lnTo>
                    <a:pt x="4274726" y="1748485"/>
                  </a:lnTo>
                  <a:lnTo>
                    <a:pt x="0" y="1748485"/>
                  </a:lnTo>
                  <a:close/>
                </a:path>
              </a:pathLst>
            </a:custGeom>
            <a:solidFill>
              <a:srgbClr val="FFDA89"/>
            </a:solidFill>
            <a:ln cap="sq">
              <a:noFill/>
              <a:prstDash val="solid"/>
              <a:miter/>
            </a:ln>
          </p:spPr>
        </p:sp>
        <p:sp>
          <p:nvSpPr>
            <p:cNvPr id="10" name="TextBox 10"/>
            <p:cNvSpPr txBox="1"/>
            <p:nvPr/>
          </p:nvSpPr>
          <p:spPr>
            <a:xfrm>
              <a:off x="0" y="-38100"/>
              <a:ext cx="4274726" cy="178658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1" name="TextBox 11"/>
          <p:cNvSpPr txBox="1"/>
          <p:nvPr/>
        </p:nvSpPr>
        <p:spPr>
          <a:xfrm>
            <a:off x="2874645" y="2328956"/>
            <a:ext cx="12557760" cy="6781581"/>
          </a:xfrm>
          <a:prstGeom prst="rect">
            <a:avLst/>
          </a:prstGeom>
        </p:spPr>
        <p:txBody>
          <a:bodyPr lIns="0" tIns="0" rIns="0" bIns="0" rtlCol="0" anchor="t">
            <a:spAutoFit/>
          </a:bodyPr>
          <a:lstStyle/>
          <a:p>
            <a:pPr>
              <a:lnSpc>
                <a:spcPts val="3359"/>
              </a:lnSpc>
            </a:pPr>
            <a:endParaRPr/>
          </a:p>
          <a:p>
            <a:pPr marL="725263" lvl="1" indent="-362632">
              <a:lnSpc>
                <a:spcPts val="3359"/>
              </a:lnSpc>
              <a:buFont typeface="Arial"/>
              <a:buChar char="•"/>
            </a:pPr>
            <a:r>
              <a:rPr lang="en-US" sz="3359">
                <a:solidFill>
                  <a:srgbClr val="000000"/>
                </a:solidFill>
                <a:latin typeface="KG Primary Penmanship"/>
              </a:rPr>
              <a:t>Python, kolay öğrenebilen, nesne tabanlı uygulamaları ile oldukça sık tercih edilmektedir. Yapay zekâ denince akla ilk olarak Python dili gelmektedir. Bu durum da Python'ın dünya çapında büyük bir kitlesinin olmasına neden olmaktadır. Ancak yapay zekâ uygulamalarında Matlab, C++, Lush gibi standart dillerde kullanılır. </a:t>
            </a:r>
          </a:p>
          <a:p>
            <a:pPr marL="725263" lvl="1" indent="-362632">
              <a:lnSpc>
                <a:spcPts val="3359"/>
              </a:lnSpc>
              <a:buFont typeface="Arial"/>
              <a:buChar char="•"/>
            </a:pPr>
            <a:r>
              <a:rPr lang="en-US" sz="3359">
                <a:solidFill>
                  <a:srgbClr val="000000"/>
                </a:solidFill>
                <a:latin typeface="KG Primary Penmanship"/>
              </a:rPr>
              <a:t>Python programlama dilinin diğer programlama dillerinden farkı, çok yüksek seviyeli olması dolayısıyla az sayıda komutla çok sayıda işlemin pratik şekilde gerçekleştirilebilmesi, nesne yönelimli programlama yaklaşımının hızlı bir şekilde hayata geçirilebilmesi ve her geçen zaman genişleyen, aktif bir kütüphane havuzuna sahip olmasıdır. Python’da IDLE, Spyder ve Pycharm gibi farklı kod yazma editörleri kullanabilmektedir. </a:t>
            </a:r>
          </a:p>
          <a:p>
            <a:pPr marL="725263" lvl="1" indent="-362632">
              <a:lnSpc>
                <a:spcPts val="3359"/>
              </a:lnSpc>
              <a:buFont typeface="Arial"/>
              <a:buChar char="•"/>
            </a:pPr>
            <a:r>
              <a:rPr lang="en-US" sz="3359">
                <a:solidFill>
                  <a:srgbClr val="000000"/>
                </a:solidFill>
                <a:latin typeface="KG Primary Penmanship"/>
              </a:rPr>
              <a:t>Sahip olduğu yetenekler dolayısıyla Python programlama dili üzerinden internet / web platformları Algıla Tasarla Yürüt Harekete Geç Karar Ver 10 Öğretim Kılavuzu geliştirme, bilimsel ve sayısal hesaplama süreçleri işletme, yapay zekâ sistemleri oluşturma, robotik çözümlerin kod altyapısını destekleme gibi birçok farklı alanda uygulamalar gerçekleştirilmektedir.</a:t>
            </a:r>
          </a:p>
        </p:txBody>
      </p:sp>
      <p:sp>
        <p:nvSpPr>
          <p:cNvPr id="12" name="Freeform 12"/>
          <p:cNvSpPr/>
          <p:nvPr/>
        </p:nvSpPr>
        <p:spPr>
          <a:xfrm>
            <a:off x="15408460" y="624344"/>
            <a:ext cx="2228455" cy="2228455"/>
          </a:xfrm>
          <a:custGeom>
            <a:avLst/>
            <a:gdLst/>
            <a:ahLst/>
            <a:cxnLst/>
            <a:rect l="l" t="t" r="r" b="b"/>
            <a:pathLst>
              <a:path w="2228455" h="2228455">
                <a:moveTo>
                  <a:pt x="0" y="0"/>
                </a:moveTo>
                <a:lnTo>
                  <a:pt x="2228456" y="0"/>
                </a:lnTo>
                <a:lnTo>
                  <a:pt x="2228456" y="2228455"/>
                </a:lnTo>
                <a:lnTo>
                  <a:pt x="0" y="22284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687996" y="6979175"/>
            <a:ext cx="2020040" cy="2602306"/>
          </a:xfrm>
          <a:custGeom>
            <a:avLst/>
            <a:gdLst/>
            <a:ahLst/>
            <a:cxnLst/>
            <a:rect l="l" t="t" r="r" b="b"/>
            <a:pathLst>
              <a:path w="2020040" h="2602306">
                <a:moveTo>
                  <a:pt x="0" y="0"/>
                </a:moveTo>
                <a:lnTo>
                  <a:pt x="2020039" y="0"/>
                </a:lnTo>
                <a:lnTo>
                  <a:pt x="2020039" y="2602306"/>
                </a:lnTo>
                <a:lnTo>
                  <a:pt x="0" y="26023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1515445" y="1250716"/>
            <a:ext cx="15483437" cy="870936"/>
          </a:xfrm>
          <a:prstGeom prst="rect">
            <a:avLst/>
          </a:prstGeom>
        </p:spPr>
        <p:txBody>
          <a:bodyPr lIns="0" tIns="0" rIns="0" bIns="0" rtlCol="0" anchor="t">
            <a:spAutoFit/>
          </a:bodyPr>
          <a:lstStyle/>
          <a:p>
            <a:pPr>
              <a:lnSpc>
                <a:spcPts val="7120"/>
              </a:lnSpc>
            </a:pPr>
            <a:r>
              <a:rPr lang="en-US" sz="5086" dirty="0">
                <a:solidFill>
                  <a:srgbClr val="000000"/>
                </a:solidFill>
                <a:latin typeface="Francois One"/>
              </a:rPr>
              <a:t> PYTHON NED</a:t>
            </a:r>
            <a:r>
              <a:rPr lang="tr-TR" sz="5086" dirty="0">
                <a:solidFill>
                  <a:srgbClr val="000000"/>
                </a:solidFill>
                <a:latin typeface="Francois One"/>
              </a:rPr>
              <a:t>İ</a:t>
            </a:r>
            <a:r>
              <a:rPr lang="en-US" sz="5086" dirty="0">
                <a:solidFill>
                  <a:srgbClr val="000000"/>
                </a:solidFill>
                <a:latin typeface="Francois One"/>
              </a:rPr>
              <a:t>R?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B927"/>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915081"/>
            <a:ext cx="16230600" cy="1548131"/>
            <a:chOff x="0" y="0"/>
            <a:chExt cx="4274726" cy="407738"/>
          </a:xfrm>
        </p:grpSpPr>
        <p:sp>
          <p:nvSpPr>
            <p:cNvPr id="6" name="Freeform 6"/>
            <p:cNvSpPr/>
            <p:nvPr/>
          </p:nvSpPr>
          <p:spPr>
            <a:xfrm>
              <a:off x="0" y="0"/>
              <a:ext cx="4274726" cy="407738"/>
            </a:xfrm>
            <a:custGeom>
              <a:avLst/>
              <a:gdLst/>
              <a:ahLst/>
              <a:cxnLst/>
              <a:rect l="l" t="t" r="r" b="b"/>
              <a:pathLst>
                <a:path w="4274726" h="407738">
                  <a:moveTo>
                    <a:pt x="0" y="0"/>
                  </a:moveTo>
                  <a:lnTo>
                    <a:pt x="4274726" y="0"/>
                  </a:lnTo>
                  <a:lnTo>
                    <a:pt x="4274726" y="407738"/>
                  </a:lnTo>
                  <a:lnTo>
                    <a:pt x="0" y="407738"/>
                  </a:lnTo>
                  <a:close/>
                </a:path>
              </a:pathLst>
            </a:custGeom>
            <a:solidFill>
              <a:srgbClr val="FFDA89"/>
            </a:solidFill>
          </p:spPr>
        </p:sp>
        <p:sp>
          <p:nvSpPr>
            <p:cNvPr id="7" name="TextBox 7"/>
            <p:cNvSpPr txBox="1"/>
            <p:nvPr/>
          </p:nvSpPr>
          <p:spPr>
            <a:xfrm>
              <a:off x="0" y="-38100"/>
              <a:ext cx="4274726" cy="44583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28700" y="2911769"/>
            <a:ext cx="3697806" cy="2948987"/>
            <a:chOff x="0" y="0"/>
            <a:chExt cx="957401" cy="763524"/>
          </a:xfrm>
        </p:grpSpPr>
        <p:sp>
          <p:nvSpPr>
            <p:cNvPr id="9" name="Freeform 9"/>
            <p:cNvSpPr/>
            <p:nvPr/>
          </p:nvSpPr>
          <p:spPr>
            <a:xfrm>
              <a:off x="0" y="0"/>
              <a:ext cx="957401" cy="763524"/>
            </a:xfrm>
            <a:custGeom>
              <a:avLst/>
              <a:gdLst/>
              <a:ahLst/>
              <a:cxnLst/>
              <a:rect l="l" t="t" r="r" b="b"/>
              <a:pathLst>
                <a:path w="957401" h="763524">
                  <a:moveTo>
                    <a:pt x="0" y="0"/>
                  </a:moveTo>
                  <a:lnTo>
                    <a:pt x="957401" y="0"/>
                  </a:lnTo>
                  <a:lnTo>
                    <a:pt x="957401" y="763524"/>
                  </a:lnTo>
                  <a:lnTo>
                    <a:pt x="0" y="763524"/>
                  </a:lnTo>
                  <a:close/>
                </a:path>
              </a:pathLst>
            </a:custGeom>
            <a:blipFill>
              <a:blip r:embed="rId2"/>
              <a:stretch>
                <a:fillRect t="-10619" b="-10619"/>
              </a:stretch>
            </a:blipFill>
          </p:spPr>
        </p:sp>
      </p:grpSp>
      <p:grpSp>
        <p:nvGrpSpPr>
          <p:cNvPr id="10" name="Group 10"/>
          <p:cNvGrpSpPr/>
          <p:nvPr/>
        </p:nvGrpSpPr>
        <p:grpSpPr>
          <a:xfrm>
            <a:off x="5206298" y="2911769"/>
            <a:ext cx="3697806" cy="2948987"/>
            <a:chOff x="0" y="0"/>
            <a:chExt cx="957401" cy="763524"/>
          </a:xfrm>
        </p:grpSpPr>
        <p:sp>
          <p:nvSpPr>
            <p:cNvPr id="11" name="Freeform 11"/>
            <p:cNvSpPr/>
            <p:nvPr/>
          </p:nvSpPr>
          <p:spPr>
            <a:xfrm>
              <a:off x="0" y="0"/>
              <a:ext cx="957401" cy="763524"/>
            </a:xfrm>
            <a:custGeom>
              <a:avLst/>
              <a:gdLst/>
              <a:ahLst/>
              <a:cxnLst/>
              <a:rect l="l" t="t" r="r" b="b"/>
              <a:pathLst>
                <a:path w="957401" h="763524">
                  <a:moveTo>
                    <a:pt x="0" y="0"/>
                  </a:moveTo>
                  <a:lnTo>
                    <a:pt x="957401" y="0"/>
                  </a:lnTo>
                  <a:lnTo>
                    <a:pt x="957401" y="763524"/>
                  </a:lnTo>
                  <a:lnTo>
                    <a:pt x="0" y="763524"/>
                  </a:lnTo>
                  <a:close/>
                </a:path>
              </a:pathLst>
            </a:custGeom>
            <a:blipFill>
              <a:blip r:embed="rId3"/>
              <a:stretch>
                <a:fillRect l="-15683" r="-15683"/>
              </a:stretch>
            </a:blipFill>
          </p:spPr>
        </p:sp>
      </p:grpSp>
      <p:grpSp>
        <p:nvGrpSpPr>
          <p:cNvPr id="12" name="Group 12"/>
          <p:cNvGrpSpPr/>
          <p:nvPr/>
        </p:nvGrpSpPr>
        <p:grpSpPr>
          <a:xfrm>
            <a:off x="9380354" y="2911769"/>
            <a:ext cx="3697806" cy="2948987"/>
            <a:chOff x="0" y="0"/>
            <a:chExt cx="957401" cy="763524"/>
          </a:xfrm>
        </p:grpSpPr>
        <p:sp>
          <p:nvSpPr>
            <p:cNvPr id="13" name="Freeform 13"/>
            <p:cNvSpPr/>
            <p:nvPr/>
          </p:nvSpPr>
          <p:spPr>
            <a:xfrm>
              <a:off x="0" y="0"/>
              <a:ext cx="957401" cy="763524"/>
            </a:xfrm>
            <a:custGeom>
              <a:avLst/>
              <a:gdLst/>
              <a:ahLst/>
              <a:cxnLst/>
              <a:rect l="l" t="t" r="r" b="b"/>
              <a:pathLst>
                <a:path w="957401" h="763524">
                  <a:moveTo>
                    <a:pt x="0" y="0"/>
                  </a:moveTo>
                  <a:lnTo>
                    <a:pt x="957401" y="0"/>
                  </a:lnTo>
                  <a:lnTo>
                    <a:pt x="957401" y="763524"/>
                  </a:lnTo>
                  <a:lnTo>
                    <a:pt x="0" y="763524"/>
                  </a:lnTo>
                  <a:close/>
                </a:path>
              </a:pathLst>
            </a:custGeom>
            <a:blipFill>
              <a:blip r:embed="rId4"/>
              <a:stretch>
                <a:fillRect t="-12696" b="-12696"/>
              </a:stretch>
            </a:blipFill>
          </p:spPr>
        </p:sp>
      </p:grpSp>
      <p:grpSp>
        <p:nvGrpSpPr>
          <p:cNvPr id="14" name="Group 14"/>
          <p:cNvGrpSpPr/>
          <p:nvPr/>
        </p:nvGrpSpPr>
        <p:grpSpPr>
          <a:xfrm>
            <a:off x="12724679" y="2909541"/>
            <a:ext cx="4575515" cy="2951215"/>
            <a:chOff x="0" y="0"/>
            <a:chExt cx="1183755" cy="763524"/>
          </a:xfrm>
        </p:grpSpPr>
        <p:sp>
          <p:nvSpPr>
            <p:cNvPr id="15" name="Freeform 15"/>
            <p:cNvSpPr/>
            <p:nvPr/>
          </p:nvSpPr>
          <p:spPr>
            <a:xfrm>
              <a:off x="0" y="0"/>
              <a:ext cx="1183755" cy="763524"/>
            </a:xfrm>
            <a:custGeom>
              <a:avLst/>
              <a:gdLst/>
              <a:ahLst/>
              <a:cxnLst/>
              <a:rect l="l" t="t" r="r" b="b"/>
              <a:pathLst>
                <a:path w="1183755" h="763524">
                  <a:moveTo>
                    <a:pt x="0" y="0"/>
                  </a:moveTo>
                  <a:lnTo>
                    <a:pt x="1183755" y="0"/>
                  </a:lnTo>
                  <a:lnTo>
                    <a:pt x="1183755" y="763524"/>
                  </a:lnTo>
                  <a:lnTo>
                    <a:pt x="0" y="763524"/>
                  </a:lnTo>
                  <a:close/>
                </a:path>
              </a:pathLst>
            </a:custGeom>
            <a:blipFill>
              <a:blip r:embed="rId5"/>
              <a:stretch>
                <a:fillRect l="-2821" r="-2821"/>
              </a:stretch>
            </a:blipFill>
          </p:spPr>
        </p:sp>
      </p:grpSp>
      <p:grpSp>
        <p:nvGrpSpPr>
          <p:cNvPr id="16" name="Group 16"/>
          <p:cNvGrpSpPr/>
          <p:nvPr/>
        </p:nvGrpSpPr>
        <p:grpSpPr>
          <a:xfrm>
            <a:off x="1028700" y="6309313"/>
            <a:ext cx="3697806" cy="2948987"/>
            <a:chOff x="0" y="0"/>
            <a:chExt cx="957401" cy="763524"/>
          </a:xfrm>
        </p:grpSpPr>
        <p:sp>
          <p:nvSpPr>
            <p:cNvPr id="17" name="Freeform 17"/>
            <p:cNvSpPr/>
            <p:nvPr/>
          </p:nvSpPr>
          <p:spPr>
            <a:xfrm>
              <a:off x="0" y="0"/>
              <a:ext cx="957401" cy="763524"/>
            </a:xfrm>
            <a:custGeom>
              <a:avLst/>
              <a:gdLst/>
              <a:ahLst/>
              <a:cxnLst/>
              <a:rect l="l" t="t" r="r" b="b"/>
              <a:pathLst>
                <a:path w="957401" h="763524">
                  <a:moveTo>
                    <a:pt x="0" y="0"/>
                  </a:moveTo>
                  <a:lnTo>
                    <a:pt x="957401" y="0"/>
                  </a:lnTo>
                  <a:lnTo>
                    <a:pt x="957401" y="763524"/>
                  </a:lnTo>
                  <a:lnTo>
                    <a:pt x="0" y="763524"/>
                  </a:lnTo>
                  <a:close/>
                </a:path>
              </a:pathLst>
            </a:custGeom>
            <a:blipFill>
              <a:blip r:embed="rId6"/>
              <a:stretch>
                <a:fillRect t="-18915" b="-18915"/>
              </a:stretch>
            </a:blipFill>
          </p:spPr>
        </p:sp>
      </p:grpSp>
      <p:grpSp>
        <p:nvGrpSpPr>
          <p:cNvPr id="18" name="Group 18"/>
          <p:cNvGrpSpPr/>
          <p:nvPr/>
        </p:nvGrpSpPr>
        <p:grpSpPr>
          <a:xfrm>
            <a:off x="5206298" y="6308431"/>
            <a:ext cx="3697806" cy="2948987"/>
            <a:chOff x="0" y="0"/>
            <a:chExt cx="957401" cy="763524"/>
          </a:xfrm>
        </p:grpSpPr>
        <p:sp>
          <p:nvSpPr>
            <p:cNvPr id="19" name="Freeform 19"/>
            <p:cNvSpPr/>
            <p:nvPr/>
          </p:nvSpPr>
          <p:spPr>
            <a:xfrm>
              <a:off x="0" y="0"/>
              <a:ext cx="957401" cy="763524"/>
            </a:xfrm>
            <a:custGeom>
              <a:avLst/>
              <a:gdLst/>
              <a:ahLst/>
              <a:cxnLst/>
              <a:rect l="l" t="t" r="r" b="b"/>
              <a:pathLst>
                <a:path w="957401" h="763524">
                  <a:moveTo>
                    <a:pt x="0" y="0"/>
                  </a:moveTo>
                  <a:lnTo>
                    <a:pt x="957401" y="0"/>
                  </a:lnTo>
                  <a:lnTo>
                    <a:pt x="957401" y="763524"/>
                  </a:lnTo>
                  <a:lnTo>
                    <a:pt x="0" y="763524"/>
                  </a:lnTo>
                  <a:close/>
                </a:path>
              </a:pathLst>
            </a:custGeom>
            <a:blipFill>
              <a:blip r:embed="rId7"/>
              <a:stretch>
                <a:fillRect t="-11535" b="-11535"/>
              </a:stretch>
            </a:blipFill>
          </p:spPr>
        </p:sp>
      </p:grpSp>
      <p:grpSp>
        <p:nvGrpSpPr>
          <p:cNvPr id="20" name="Group 20"/>
          <p:cNvGrpSpPr/>
          <p:nvPr/>
        </p:nvGrpSpPr>
        <p:grpSpPr>
          <a:xfrm>
            <a:off x="761651" y="2662324"/>
            <a:ext cx="2313743" cy="543576"/>
            <a:chOff x="0" y="0"/>
            <a:chExt cx="812800" cy="190954"/>
          </a:xfrm>
        </p:grpSpPr>
        <p:sp>
          <p:nvSpPr>
            <p:cNvPr id="21" name="Freeform 21"/>
            <p:cNvSpPr/>
            <p:nvPr/>
          </p:nvSpPr>
          <p:spPr>
            <a:xfrm>
              <a:off x="0" y="0"/>
              <a:ext cx="812800" cy="190954"/>
            </a:xfrm>
            <a:custGeom>
              <a:avLst/>
              <a:gdLst/>
              <a:ahLst/>
              <a:cxnLst/>
              <a:rect l="l" t="t" r="r" b="b"/>
              <a:pathLst>
                <a:path w="812800" h="190954">
                  <a:moveTo>
                    <a:pt x="95477" y="0"/>
                  </a:moveTo>
                  <a:lnTo>
                    <a:pt x="717323" y="0"/>
                  </a:lnTo>
                  <a:cubicBezTo>
                    <a:pt x="742645" y="0"/>
                    <a:pt x="766930" y="10059"/>
                    <a:pt x="784835" y="27965"/>
                  </a:cubicBezTo>
                  <a:cubicBezTo>
                    <a:pt x="802741" y="45870"/>
                    <a:pt x="812800" y="70155"/>
                    <a:pt x="812800" y="95477"/>
                  </a:cubicBezTo>
                  <a:lnTo>
                    <a:pt x="812800" y="95477"/>
                  </a:lnTo>
                  <a:cubicBezTo>
                    <a:pt x="812800" y="120799"/>
                    <a:pt x="802741" y="145084"/>
                    <a:pt x="784835" y="162989"/>
                  </a:cubicBezTo>
                  <a:cubicBezTo>
                    <a:pt x="766930" y="180895"/>
                    <a:pt x="742645" y="190954"/>
                    <a:pt x="717323" y="190954"/>
                  </a:cubicBezTo>
                  <a:lnTo>
                    <a:pt x="95477" y="190954"/>
                  </a:lnTo>
                  <a:cubicBezTo>
                    <a:pt x="70155" y="190954"/>
                    <a:pt x="45870" y="180895"/>
                    <a:pt x="27965" y="162989"/>
                  </a:cubicBezTo>
                  <a:cubicBezTo>
                    <a:pt x="10059" y="145084"/>
                    <a:pt x="0" y="120799"/>
                    <a:pt x="0" y="95477"/>
                  </a:cubicBezTo>
                  <a:lnTo>
                    <a:pt x="0" y="95477"/>
                  </a:lnTo>
                  <a:cubicBezTo>
                    <a:pt x="0" y="70155"/>
                    <a:pt x="10059" y="45870"/>
                    <a:pt x="27965" y="27965"/>
                  </a:cubicBezTo>
                  <a:cubicBezTo>
                    <a:pt x="45870" y="10059"/>
                    <a:pt x="70155" y="0"/>
                    <a:pt x="95477" y="0"/>
                  </a:cubicBezTo>
                  <a:close/>
                </a:path>
              </a:pathLst>
            </a:custGeom>
            <a:solidFill>
              <a:srgbClr val="FFDA89"/>
            </a:solidFill>
          </p:spPr>
        </p:sp>
        <p:sp>
          <p:nvSpPr>
            <p:cNvPr id="22" name="TextBox 22"/>
            <p:cNvSpPr txBox="1"/>
            <p:nvPr/>
          </p:nvSpPr>
          <p:spPr>
            <a:xfrm>
              <a:off x="0" y="-38100"/>
              <a:ext cx="812800" cy="229054"/>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4741459" y="2662324"/>
            <a:ext cx="2313743" cy="543576"/>
            <a:chOff x="0" y="0"/>
            <a:chExt cx="812800" cy="190954"/>
          </a:xfrm>
        </p:grpSpPr>
        <p:sp>
          <p:nvSpPr>
            <p:cNvPr id="24" name="Freeform 24"/>
            <p:cNvSpPr/>
            <p:nvPr/>
          </p:nvSpPr>
          <p:spPr>
            <a:xfrm>
              <a:off x="0" y="0"/>
              <a:ext cx="812800" cy="190954"/>
            </a:xfrm>
            <a:custGeom>
              <a:avLst/>
              <a:gdLst/>
              <a:ahLst/>
              <a:cxnLst/>
              <a:rect l="l" t="t" r="r" b="b"/>
              <a:pathLst>
                <a:path w="812800" h="190954">
                  <a:moveTo>
                    <a:pt x="95477" y="0"/>
                  </a:moveTo>
                  <a:lnTo>
                    <a:pt x="717323" y="0"/>
                  </a:lnTo>
                  <a:cubicBezTo>
                    <a:pt x="742645" y="0"/>
                    <a:pt x="766930" y="10059"/>
                    <a:pt x="784835" y="27965"/>
                  </a:cubicBezTo>
                  <a:cubicBezTo>
                    <a:pt x="802741" y="45870"/>
                    <a:pt x="812800" y="70155"/>
                    <a:pt x="812800" y="95477"/>
                  </a:cubicBezTo>
                  <a:lnTo>
                    <a:pt x="812800" y="95477"/>
                  </a:lnTo>
                  <a:cubicBezTo>
                    <a:pt x="812800" y="120799"/>
                    <a:pt x="802741" y="145084"/>
                    <a:pt x="784835" y="162989"/>
                  </a:cubicBezTo>
                  <a:cubicBezTo>
                    <a:pt x="766930" y="180895"/>
                    <a:pt x="742645" y="190954"/>
                    <a:pt x="717323" y="190954"/>
                  </a:cubicBezTo>
                  <a:lnTo>
                    <a:pt x="95477" y="190954"/>
                  </a:lnTo>
                  <a:cubicBezTo>
                    <a:pt x="70155" y="190954"/>
                    <a:pt x="45870" y="180895"/>
                    <a:pt x="27965" y="162989"/>
                  </a:cubicBezTo>
                  <a:cubicBezTo>
                    <a:pt x="10059" y="145084"/>
                    <a:pt x="0" y="120799"/>
                    <a:pt x="0" y="95477"/>
                  </a:cubicBezTo>
                  <a:lnTo>
                    <a:pt x="0" y="95477"/>
                  </a:lnTo>
                  <a:cubicBezTo>
                    <a:pt x="0" y="70155"/>
                    <a:pt x="10059" y="45870"/>
                    <a:pt x="27965" y="27965"/>
                  </a:cubicBezTo>
                  <a:cubicBezTo>
                    <a:pt x="45870" y="10059"/>
                    <a:pt x="70155" y="0"/>
                    <a:pt x="95477" y="0"/>
                  </a:cubicBezTo>
                  <a:close/>
                </a:path>
              </a:pathLst>
            </a:custGeom>
            <a:solidFill>
              <a:srgbClr val="FFDA89"/>
            </a:solidFill>
          </p:spPr>
        </p:sp>
        <p:sp>
          <p:nvSpPr>
            <p:cNvPr id="25" name="TextBox 25"/>
            <p:cNvSpPr txBox="1"/>
            <p:nvPr/>
          </p:nvSpPr>
          <p:spPr>
            <a:xfrm>
              <a:off x="0" y="-38100"/>
              <a:ext cx="812800" cy="229054"/>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9380354" y="5860756"/>
            <a:ext cx="3697806" cy="3659874"/>
            <a:chOff x="0" y="0"/>
            <a:chExt cx="957401" cy="947580"/>
          </a:xfrm>
        </p:grpSpPr>
        <p:sp>
          <p:nvSpPr>
            <p:cNvPr id="27" name="Freeform 27"/>
            <p:cNvSpPr/>
            <p:nvPr/>
          </p:nvSpPr>
          <p:spPr>
            <a:xfrm>
              <a:off x="0" y="0"/>
              <a:ext cx="957401" cy="947580"/>
            </a:xfrm>
            <a:custGeom>
              <a:avLst/>
              <a:gdLst/>
              <a:ahLst/>
              <a:cxnLst/>
              <a:rect l="l" t="t" r="r" b="b"/>
              <a:pathLst>
                <a:path w="957401" h="947580">
                  <a:moveTo>
                    <a:pt x="0" y="0"/>
                  </a:moveTo>
                  <a:lnTo>
                    <a:pt x="957401" y="0"/>
                  </a:lnTo>
                  <a:lnTo>
                    <a:pt x="957401" y="947580"/>
                  </a:lnTo>
                  <a:lnTo>
                    <a:pt x="0" y="947580"/>
                  </a:lnTo>
                  <a:close/>
                </a:path>
              </a:pathLst>
            </a:custGeom>
            <a:blipFill>
              <a:blip r:embed="rId8"/>
              <a:stretch>
                <a:fillRect t="-5276" b="-5276"/>
              </a:stretch>
            </a:blipFill>
          </p:spPr>
        </p:sp>
      </p:grpSp>
      <p:grpSp>
        <p:nvGrpSpPr>
          <p:cNvPr id="28" name="Group 28"/>
          <p:cNvGrpSpPr/>
          <p:nvPr/>
        </p:nvGrpSpPr>
        <p:grpSpPr>
          <a:xfrm>
            <a:off x="9108472" y="2662324"/>
            <a:ext cx="2313743" cy="543576"/>
            <a:chOff x="0" y="0"/>
            <a:chExt cx="812800" cy="190954"/>
          </a:xfrm>
        </p:grpSpPr>
        <p:sp>
          <p:nvSpPr>
            <p:cNvPr id="29" name="Freeform 29"/>
            <p:cNvSpPr/>
            <p:nvPr/>
          </p:nvSpPr>
          <p:spPr>
            <a:xfrm>
              <a:off x="0" y="0"/>
              <a:ext cx="812800" cy="190954"/>
            </a:xfrm>
            <a:custGeom>
              <a:avLst/>
              <a:gdLst/>
              <a:ahLst/>
              <a:cxnLst/>
              <a:rect l="l" t="t" r="r" b="b"/>
              <a:pathLst>
                <a:path w="812800" h="190954">
                  <a:moveTo>
                    <a:pt x="95477" y="0"/>
                  </a:moveTo>
                  <a:lnTo>
                    <a:pt x="717323" y="0"/>
                  </a:lnTo>
                  <a:cubicBezTo>
                    <a:pt x="742645" y="0"/>
                    <a:pt x="766930" y="10059"/>
                    <a:pt x="784835" y="27965"/>
                  </a:cubicBezTo>
                  <a:cubicBezTo>
                    <a:pt x="802741" y="45870"/>
                    <a:pt x="812800" y="70155"/>
                    <a:pt x="812800" y="95477"/>
                  </a:cubicBezTo>
                  <a:lnTo>
                    <a:pt x="812800" y="95477"/>
                  </a:lnTo>
                  <a:cubicBezTo>
                    <a:pt x="812800" y="120799"/>
                    <a:pt x="802741" y="145084"/>
                    <a:pt x="784835" y="162989"/>
                  </a:cubicBezTo>
                  <a:cubicBezTo>
                    <a:pt x="766930" y="180895"/>
                    <a:pt x="742645" y="190954"/>
                    <a:pt x="717323" y="190954"/>
                  </a:cubicBezTo>
                  <a:lnTo>
                    <a:pt x="95477" y="190954"/>
                  </a:lnTo>
                  <a:cubicBezTo>
                    <a:pt x="70155" y="190954"/>
                    <a:pt x="45870" y="180895"/>
                    <a:pt x="27965" y="162989"/>
                  </a:cubicBezTo>
                  <a:cubicBezTo>
                    <a:pt x="10059" y="145084"/>
                    <a:pt x="0" y="120799"/>
                    <a:pt x="0" y="95477"/>
                  </a:cubicBezTo>
                  <a:lnTo>
                    <a:pt x="0" y="95477"/>
                  </a:lnTo>
                  <a:cubicBezTo>
                    <a:pt x="0" y="70155"/>
                    <a:pt x="10059" y="45870"/>
                    <a:pt x="27965" y="27965"/>
                  </a:cubicBezTo>
                  <a:cubicBezTo>
                    <a:pt x="45870" y="10059"/>
                    <a:pt x="70155" y="0"/>
                    <a:pt x="95477" y="0"/>
                  </a:cubicBezTo>
                  <a:close/>
                </a:path>
              </a:pathLst>
            </a:custGeom>
            <a:solidFill>
              <a:srgbClr val="FFDA89"/>
            </a:solidFill>
          </p:spPr>
        </p:sp>
        <p:sp>
          <p:nvSpPr>
            <p:cNvPr id="30" name="TextBox 30"/>
            <p:cNvSpPr txBox="1"/>
            <p:nvPr/>
          </p:nvSpPr>
          <p:spPr>
            <a:xfrm>
              <a:off x="0" y="-38100"/>
              <a:ext cx="812800" cy="229054"/>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3855565" y="2697797"/>
            <a:ext cx="2781720" cy="543576"/>
            <a:chOff x="0" y="0"/>
            <a:chExt cx="977197" cy="190954"/>
          </a:xfrm>
        </p:grpSpPr>
        <p:sp>
          <p:nvSpPr>
            <p:cNvPr id="32" name="Freeform 32"/>
            <p:cNvSpPr/>
            <p:nvPr/>
          </p:nvSpPr>
          <p:spPr>
            <a:xfrm>
              <a:off x="0" y="0"/>
              <a:ext cx="977197" cy="190954"/>
            </a:xfrm>
            <a:custGeom>
              <a:avLst/>
              <a:gdLst/>
              <a:ahLst/>
              <a:cxnLst/>
              <a:rect l="l" t="t" r="r" b="b"/>
              <a:pathLst>
                <a:path w="977197" h="190954">
                  <a:moveTo>
                    <a:pt x="95477" y="0"/>
                  </a:moveTo>
                  <a:lnTo>
                    <a:pt x="881720" y="0"/>
                  </a:lnTo>
                  <a:cubicBezTo>
                    <a:pt x="907042" y="0"/>
                    <a:pt x="931327" y="10059"/>
                    <a:pt x="949232" y="27965"/>
                  </a:cubicBezTo>
                  <a:cubicBezTo>
                    <a:pt x="967138" y="45870"/>
                    <a:pt x="977197" y="70155"/>
                    <a:pt x="977197" y="95477"/>
                  </a:cubicBezTo>
                  <a:lnTo>
                    <a:pt x="977197" y="95477"/>
                  </a:lnTo>
                  <a:cubicBezTo>
                    <a:pt x="977197" y="120799"/>
                    <a:pt x="967138" y="145084"/>
                    <a:pt x="949232" y="162989"/>
                  </a:cubicBezTo>
                  <a:cubicBezTo>
                    <a:pt x="931327" y="180895"/>
                    <a:pt x="907042" y="190954"/>
                    <a:pt x="881720" y="190954"/>
                  </a:cubicBezTo>
                  <a:lnTo>
                    <a:pt x="95477" y="190954"/>
                  </a:lnTo>
                  <a:cubicBezTo>
                    <a:pt x="70155" y="190954"/>
                    <a:pt x="45870" y="180895"/>
                    <a:pt x="27965" y="162989"/>
                  </a:cubicBezTo>
                  <a:cubicBezTo>
                    <a:pt x="10059" y="145084"/>
                    <a:pt x="0" y="120799"/>
                    <a:pt x="0" y="95477"/>
                  </a:cubicBezTo>
                  <a:lnTo>
                    <a:pt x="0" y="95477"/>
                  </a:lnTo>
                  <a:cubicBezTo>
                    <a:pt x="0" y="70155"/>
                    <a:pt x="10059" y="45870"/>
                    <a:pt x="27965" y="27965"/>
                  </a:cubicBezTo>
                  <a:cubicBezTo>
                    <a:pt x="45870" y="10059"/>
                    <a:pt x="70155" y="0"/>
                    <a:pt x="95477" y="0"/>
                  </a:cubicBezTo>
                  <a:close/>
                </a:path>
              </a:pathLst>
            </a:custGeom>
            <a:solidFill>
              <a:srgbClr val="FFDA89"/>
            </a:solidFill>
          </p:spPr>
        </p:sp>
        <p:sp>
          <p:nvSpPr>
            <p:cNvPr id="33" name="TextBox 33"/>
            <p:cNvSpPr txBox="1"/>
            <p:nvPr/>
          </p:nvSpPr>
          <p:spPr>
            <a:xfrm>
              <a:off x="0" y="-38100"/>
              <a:ext cx="977197" cy="229054"/>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761651" y="5911800"/>
            <a:ext cx="2313743" cy="543576"/>
            <a:chOff x="0" y="0"/>
            <a:chExt cx="812800" cy="190954"/>
          </a:xfrm>
        </p:grpSpPr>
        <p:sp>
          <p:nvSpPr>
            <p:cNvPr id="35" name="Freeform 35"/>
            <p:cNvSpPr/>
            <p:nvPr/>
          </p:nvSpPr>
          <p:spPr>
            <a:xfrm>
              <a:off x="0" y="0"/>
              <a:ext cx="812800" cy="190954"/>
            </a:xfrm>
            <a:custGeom>
              <a:avLst/>
              <a:gdLst/>
              <a:ahLst/>
              <a:cxnLst/>
              <a:rect l="l" t="t" r="r" b="b"/>
              <a:pathLst>
                <a:path w="812800" h="190954">
                  <a:moveTo>
                    <a:pt x="95477" y="0"/>
                  </a:moveTo>
                  <a:lnTo>
                    <a:pt x="717323" y="0"/>
                  </a:lnTo>
                  <a:cubicBezTo>
                    <a:pt x="742645" y="0"/>
                    <a:pt x="766930" y="10059"/>
                    <a:pt x="784835" y="27965"/>
                  </a:cubicBezTo>
                  <a:cubicBezTo>
                    <a:pt x="802741" y="45870"/>
                    <a:pt x="812800" y="70155"/>
                    <a:pt x="812800" y="95477"/>
                  </a:cubicBezTo>
                  <a:lnTo>
                    <a:pt x="812800" y="95477"/>
                  </a:lnTo>
                  <a:cubicBezTo>
                    <a:pt x="812800" y="120799"/>
                    <a:pt x="802741" y="145084"/>
                    <a:pt x="784835" y="162989"/>
                  </a:cubicBezTo>
                  <a:cubicBezTo>
                    <a:pt x="766930" y="180895"/>
                    <a:pt x="742645" y="190954"/>
                    <a:pt x="717323" y="190954"/>
                  </a:cubicBezTo>
                  <a:lnTo>
                    <a:pt x="95477" y="190954"/>
                  </a:lnTo>
                  <a:cubicBezTo>
                    <a:pt x="70155" y="190954"/>
                    <a:pt x="45870" y="180895"/>
                    <a:pt x="27965" y="162989"/>
                  </a:cubicBezTo>
                  <a:cubicBezTo>
                    <a:pt x="10059" y="145084"/>
                    <a:pt x="0" y="120799"/>
                    <a:pt x="0" y="95477"/>
                  </a:cubicBezTo>
                  <a:lnTo>
                    <a:pt x="0" y="95477"/>
                  </a:lnTo>
                  <a:cubicBezTo>
                    <a:pt x="0" y="70155"/>
                    <a:pt x="10059" y="45870"/>
                    <a:pt x="27965" y="27965"/>
                  </a:cubicBezTo>
                  <a:cubicBezTo>
                    <a:pt x="45870" y="10059"/>
                    <a:pt x="70155" y="0"/>
                    <a:pt x="95477" y="0"/>
                  </a:cubicBezTo>
                  <a:close/>
                </a:path>
              </a:pathLst>
            </a:custGeom>
            <a:solidFill>
              <a:srgbClr val="FFDA89"/>
            </a:solidFill>
          </p:spPr>
        </p:sp>
        <p:sp>
          <p:nvSpPr>
            <p:cNvPr id="36" name="TextBox 36"/>
            <p:cNvSpPr txBox="1"/>
            <p:nvPr/>
          </p:nvSpPr>
          <p:spPr>
            <a:xfrm>
              <a:off x="0" y="-38100"/>
              <a:ext cx="812800" cy="229054"/>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5071003" y="5876327"/>
            <a:ext cx="2313743" cy="543576"/>
            <a:chOff x="0" y="0"/>
            <a:chExt cx="812800" cy="190954"/>
          </a:xfrm>
        </p:grpSpPr>
        <p:sp>
          <p:nvSpPr>
            <p:cNvPr id="38" name="Freeform 38"/>
            <p:cNvSpPr/>
            <p:nvPr/>
          </p:nvSpPr>
          <p:spPr>
            <a:xfrm>
              <a:off x="0" y="0"/>
              <a:ext cx="812800" cy="190954"/>
            </a:xfrm>
            <a:custGeom>
              <a:avLst/>
              <a:gdLst/>
              <a:ahLst/>
              <a:cxnLst/>
              <a:rect l="l" t="t" r="r" b="b"/>
              <a:pathLst>
                <a:path w="812800" h="190954">
                  <a:moveTo>
                    <a:pt x="95477" y="0"/>
                  </a:moveTo>
                  <a:lnTo>
                    <a:pt x="717323" y="0"/>
                  </a:lnTo>
                  <a:cubicBezTo>
                    <a:pt x="742645" y="0"/>
                    <a:pt x="766930" y="10059"/>
                    <a:pt x="784835" y="27965"/>
                  </a:cubicBezTo>
                  <a:cubicBezTo>
                    <a:pt x="802741" y="45870"/>
                    <a:pt x="812800" y="70155"/>
                    <a:pt x="812800" y="95477"/>
                  </a:cubicBezTo>
                  <a:lnTo>
                    <a:pt x="812800" y="95477"/>
                  </a:lnTo>
                  <a:cubicBezTo>
                    <a:pt x="812800" y="120799"/>
                    <a:pt x="802741" y="145084"/>
                    <a:pt x="784835" y="162989"/>
                  </a:cubicBezTo>
                  <a:cubicBezTo>
                    <a:pt x="766930" y="180895"/>
                    <a:pt x="742645" y="190954"/>
                    <a:pt x="717323" y="190954"/>
                  </a:cubicBezTo>
                  <a:lnTo>
                    <a:pt x="95477" y="190954"/>
                  </a:lnTo>
                  <a:cubicBezTo>
                    <a:pt x="70155" y="190954"/>
                    <a:pt x="45870" y="180895"/>
                    <a:pt x="27965" y="162989"/>
                  </a:cubicBezTo>
                  <a:cubicBezTo>
                    <a:pt x="10059" y="145084"/>
                    <a:pt x="0" y="120799"/>
                    <a:pt x="0" y="95477"/>
                  </a:cubicBezTo>
                  <a:lnTo>
                    <a:pt x="0" y="95477"/>
                  </a:lnTo>
                  <a:cubicBezTo>
                    <a:pt x="0" y="70155"/>
                    <a:pt x="10059" y="45870"/>
                    <a:pt x="27965" y="27965"/>
                  </a:cubicBezTo>
                  <a:cubicBezTo>
                    <a:pt x="45870" y="10059"/>
                    <a:pt x="70155" y="0"/>
                    <a:pt x="95477" y="0"/>
                  </a:cubicBezTo>
                  <a:close/>
                </a:path>
              </a:pathLst>
            </a:custGeom>
            <a:solidFill>
              <a:srgbClr val="FFDA89"/>
            </a:solidFill>
          </p:spPr>
        </p:sp>
        <p:sp>
          <p:nvSpPr>
            <p:cNvPr id="39" name="TextBox 39"/>
            <p:cNvSpPr txBox="1"/>
            <p:nvPr/>
          </p:nvSpPr>
          <p:spPr>
            <a:xfrm>
              <a:off x="0" y="-38100"/>
              <a:ext cx="812800" cy="229054"/>
            </a:xfrm>
            <a:prstGeom prst="rect">
              <a:avLst/>
            </a:prstGeom>
          </p:spPr>
          <p:txBody>
            <a:bodyPr lIns="50800" tIns="50800" rIns="50800" bIns="50800" rtlCol="0" anchor="ctr"/>
            <a:lstStyle/>
            <a:p>
              <a:pPr algn="ctr">
                <a:lnSpc>
                  <a:spcPts val="2659"/>
                </a:lnSpc>
              </a:pPr>
              <a:endParaRPr/>
            </a:p>
          </p:txBody>
        </p:sp>
      </p:grpSp>
      <p:grpSp>
        <p:nvGrpSpPr>
          <p:cNvPr id="40" name="Group 40"/>
          <p:cNvGrpSpPr/>
          <p:nvPr/>
        </p:nvGrpSpPr>
        <p:grpSpPr>
          <a:xfrm>
            <a:off x="9593980" y="5956485"/>
            <a:ext cx="2313743" cy="543576"/>
            <a:chOff x="0" y="0"/>
            <a:chExt cx="812800" cy="190954"/>
          </a:xfrm>
        </p:grpSpPr>
        <p:sp>
          <p:nvSpPr>
            <p:cNvPr id="41" name="Freeform 41"/>
            <p:cNvSpPr/>
            <p:nvPr/>
          </p:nvSpPr>
          <p:spPr>
            <a:xfrm>
              <a:off x="0" y="0"/>
              <a:ext cx="812800" cy="190954"/>
            </a:xfrm>
            <a:custGeom>
              <a:avLst/>
              <a:gdLst/>
              <a:ahLst/>
              <a:cxnLst/>
              <a:rect l="l" t="t" r="r" b="b"/>
              <a:pathLst>
                <a:path w="812800" h="190954">
                  <a:moveTo>
                    <a:pt x="95477" y="0"/>
                  </a:moveTo>
                  <a:lnTo>
                    <a:pt x="717323" y="0"/>
                  </a:lnTo>
                  <a:cubicBezTo>
                    <a:pt x="742645" y="0"/>
                    <a:pt x="766930" y="10059"/>
                    <a:pt x="784835" y="27965"/>
                  </a:cubicBezTo>
                  <a:cubicBezTo>
                    <a:pt x="802741" y="45870"/>
                    <a:pt x="812800" y="70155"/>
                    <a:pt x="812800" y="95477"/>
                  </a:cubicBezTo>
                  <a:lnTo>
                    <a:pt x="812800" y="95477"/>
                  </a:lnTo>
                  <a:cubicBezTo>
                    <a:pt x="812800" y="120799"/>
                    <a:pt x="802741" y="145084"/>
                    <a:pt x="784835" y="162989"/>
                  </a:cubicBezTo>
                  <a:cubicBezTo>
                    <a:pt x="766930" y="180895"/>
                    <a:pt x="742645" y="190954"/>
                    <a:pt x="717323" y="190954"/>
                  </a:cubicBezTo>
                  <a:lnTo>
                    <a:pt x="95477" y="190954"/>
                  </a:lnTo>
                  <a:cubicBezTo>
                    <a:pt x="70155" y="190954"/>
                    <a:pt x="45870" y="180895"/>
                    <a:pt x="27965" y="162989"/>
                  </a:cubicBezTo>
                  <a:cubicBezTo>
                    <a:pt x="10059" y="145084"/>
                    <a:pt x="0" y="120799"/>
                    <a:pt x="0" y="95477"/>
                  </a:cubicBezTo>
                  <a:lnTo>
                    <a:pt x="0" y="95477"/>
                  </a:lnTo>
                  <a:cubicBezTo>
                    <a:pt x="0" y="70155"/>
                    <a:pt x="10059" y="45870"/>
                    <a:pt x="27965" y="27965"/>
                  </a:cubicBezTo>
                  <a:cubicBezTo>
                    <a:pt x="45870" y="10059"/>
                    <a:pt x="70155" y="0"/>
                    <a:pt x="95477" y="0"/>
                  </a:cubicBezTo>
                  <a:close/>
                </a:path>
              </a:pathLst>
            </a:custGeom>
            <a:solidFill>
              <a:srgbClr val="FFDA89"/>
            </a:solidFill>
          </p:spPr>
        </p:sp>
        <p:sp>
          <p:nvSpPr>
            <p:cNvPr id="42" name="TextBox 42"/>
            <p:cNvSpPr txBox="1"/>
            <p:nvPr/>
          </p:nvSpPr>
          <p:spPr>
            <a:xfrm>
              <a:off x="0" y="-38100"/>
              <a:ext cx="812800" cy="229054"/>
            </a:xfrm>
            <a:prstGeom prst="rect">
              <a:avLst/>
            </a:prstGeom>
          </p:spPr>
          <p:txBody>
            <a:bodyPr lIns="50800" tIns="50800" rIns="50800" bIns="50800" rtlCol="0" anchor="ctr"/>
            <a:lstStyle/>
            <a:p>
              <a:pPr algn="ctr">
                <a:lnSpc>
                  <a:spcPts val="2659"/>
                </a:lnSpc>
              </a:pPr>
              <a:endParaRPr/>
            </a:p>
          </p:txBody>
        </p:sp>
      </p:grpSp>
      <p:sp>
        <p:nvSpPr>
          <p:cNvPr id="43" name="TextBox 43"/>
          <p:cNvSpPr txBox="1"/>
          <p:nvPr/>
        </p:nvSpPr>
        <p:spPr>
          <a:xfrm>
            <a:off x="2072344" y="986319"/>
            <a:ext cx="14072258" cy="1458016"/>
          </a:xfrm>
          <a:prstGeom prst="rect">
            <a:avLst/>
          </a:prstGeom>
        </p:spPr>
        <p:txBody>
          <a:bodyPr lIns="0" tIns="0" rIns="0" bIns="0" rtlCol="0" anchor="t">
            <a:spAutoFit/>
          </a:bodyPr>
          <a:lstStyle/>
          <a:p>
            <a:pPr algn="ctr">
              <a:lnSpc>
                <a:spcPts val="5850"/>
              </a:lnSpc>
            </a:pPr>
            <a:r>
              <a:rPr lang="en-US" sz="4178">
                <a:solidFill>
                  <a:srgbClr val="000000"/>
                </a:solidFill>
                <a:latin typeface="Francois One"/>
              </a:rPr>
              <a:t>PYTHON IÇIN HANGI TEMEL YAPAY ZEKÂ KÜTÜPHANELERI KULLANILIR?</a:t>
            </a:r>
          </a:p>
        </p:txBody>
      </p:sp>
      <p:sp>
        <p:nvSpPr>
          <p:cNvPr id="44" name="TextBox 44"/>
          <p:cNvSpPr txBox="1"/>
          <p:nvPr/>
        </p:nvSpPr>
        <p:spPr>
          <a:xfrm>
            <a:off x="1039286" y="2631122"/>
            <a:ext cx="1758472" cy="490164"/>
          </a:xfrm>
          <a:prstGeom prst="rect">
            <a:avLst/>
          </a:prstGeom>
        </p:spPr>
        <p:txBody>
          <a:bodyPr lIns="0" tIns="0" rIns="0" bIns="0" rtlCol="0" anchor="t">
            <a:spAutoFit/>
          </a:bodyPr>
          <a:lstStyle/>
          <a:p>
            <a:pPr algn="ctr">
              <a:lnSpc>
                <a:spcPts val="3958"/>
              </a:lnSpc>
            </a:pPr>
            <a:r>
              <a:rPr lang="en-US" sz="2827">
                <a:solidFill>
                  <a:srgbClr val="000000"/>
                </a:solidFill>
                <a:latin typeface="DejaVu Serif Bold"/>
              </a:rPr>
              <a:t>Numpy</a:t>
            </a:r>
          </a:p>
        </p:txBody>
      </p:sp>
      <p:sp>
        <p:nvSpPr>
          <p:cNvPr id="45" name="TextBox 45"/>
          <p:cNvSpPr txBox="1"/>
          <p:nvPr/>
        </p:nvSpPr>
        <p:spPr>
          <a:xfrm>
            <a:off x="4864339" y="2631122"/>
            <a:ext cx="2063652" cy="494620"/>
          </a:xfrm>
          <a:prstGeom prst="rect">
            <a:avLst/>
          </a:prstGeom>
        </p:spPr>
        <p:txBody>
          <a:bodyPr lIns="0" tIns="0" rIns="0" bIns="0" rtlCol="0" anchor="t">
            <a:spAutoFit/>
          </a:bodyPr>
          <a:lstStyle/>
          <a:p>
            <a:pPr algn="ctr">
              <a:lnSpc>
                <a:spcPts val="3866"/>
              </a:lnSpc>
            </a:pPr>
            <a:r>
              <a:rPr lang="en-US" sz="2761">
                <a:solidFill>
                  <a:srgbClr val="000000"/>
                </a:solidFill>
                <a:latin typeface="DejaVu Serif Bold"/>
              </a:rPr>
              <a:t>Matplotlib</a:t>
            </a:r>
          </a:p>
        </p:txBody>
      </p:sp>
      <p:sp>
        <p:nvSpPr>
          <p:cNvPr id="46" name="TextBox 46"/>
          <p:cNvSpPr txBox="1"/>
          <p:nvPr/>
        </p:nvSpPr>
        <p:spPr>
          <a:xfrm>
            <a:off x="9738588" y="2631122"/>
            <a:ext cx="1049183" cy="494620"/>
          </a:xfrm>
          <a:prstGeom prst="rect">
            <a:avLst/>
          </a:prstGeom>
        </p:spPr>
        <p:txBody>
          <a:bodyPr lIns="0" tIns="0" rIns="0" bIns="0" rtlCol="0" anchor="t">
            <a:spAutoFit/>
          </a:bodyPr>
          <a:lstStyle/>
          <a:p>
            <a:pPr algn="ctr">
              <a:lnSpc>
                <a:spcPts val="3866"/>
              </a:lnSpc>
            </a:pPr>
            <a:r>
              <a:rPr lang="en-US" sz="2761">
                <a:solidFill>
                  <a:srgbClr val="000000"/>
                </a:solidFill>
                <a:latin typeface="DejaVu Serif Bold"/>
              </a:rPr>
              <a:t>Scipy</a:t>
            </a:r>
          </a:p>
        </p:txBody>
      </p:sp>
      <p:sp>
        <p:nvSpPr>
          <p:cNvPr id="47" name="TextBox 47"/>
          <p:cNvSpPr txBox="1"/>
          <p:nvPr/>
        </p:nvSpPr>
        <p:spPr>
          <a:xfrm>
            <a:off x="13735205" y="2666595"/>
            <a:ext cx="3024161" cy="494620"/>
          </a:xfrm>
          <a:prstGeom prst="rect">
            <a:avLst/>
          </a:prstGeom>
        </p:spPr>
        <p:txBody>
          <a:bodyPr lIns="0" tIns="0" rIns="0" bIns="0" rtlCol="0" anchor="t">
            <a:spAutoFit/>
          </a:bodyPr>
          <a:lstStyle/>
          <a:p>
            <a:pPr algn="ctr">
              <a:lnSpc>
                <a:spcPts val="3866"/>
              </a:lnSpc>
            </a:pPr>
            <a:r>
              <a:rPr lang="en-US" sz="2761">
                <a:solidFill>
                  <a:srgbClr val="000000"/>
                </a:solidFill>
                <a:latin typeface="DejaVu Serif Bold"/>
              </a:rPr>
              <a:t>Scikit-Learn</a:t>
            </a:r>
          </a:p>
        </p:txBody>
      </p:sp>
      <p:sp>
        <p:nvSpPr>
          <p:cNvPr id="48" name="TextBox 48"/>
          <p:cNvSpPr txBox="1"/>
          <p:nvPr/>
        </p:nvSpPr>
        <p:spPr>
          <a:xfrm>
            <a:off x="779651" y="5880598"/>
            <a:ext cx="2273414" cy="494620"/>
          </a:xfrm>
          <a:prstGeom prst="rect">
            <a:avLst/>
          </a:prstGeom>
        </p:spPr>
        <p:txBody>
          <a:bodyPr lIns="0" tIns="0" rIns="0" bIns="0" rtlCol="0" anchor="t">
            <a:spAutoFit/>
          </a:bodyPr>
          <a:lstStyle/>
          <a:p>
            <a:pPr algn="ctr">
              <a:lnSpc>
                <a:spcPts val="3866"/>
              </a:lnSpc>
            </a:pPr>
            <a:r>
              <a:rPr lang="en-US" sz="2761">
                <a:solidFill>
                  <a:srgbClr val="000000"/>
                </a:solidFill>
                <a:latin typeface="DejaVu Serif Bold"/>
              </a:rPr>
              <a:t>TensorFlow</a:t>
            </a:r>
          </a:p>
        </p:txBody>
      </p:sp>
      <p:sp>
        <p:nvSpPr>
          <p:cNvPr id="49" name="TextBox 49"/>
          <p:cNvSpPr txBox="1"/>
          <p:nvPr/>
        </p:nvSpPr>
        <p:spPr>
          <a:xfrm>
            <a:off x="5656954" y="5845125"/>
            <a:ext cx="1137510" cy="494620"/>
          </a:xfrm>
          <a:prstGeom prst="rect">
            <a:avLst/>
          </a:prstGeom>
        </p:spPr>
        <p:txBody>
          <a:bodyPr lIns="0" tIns="0" rIns="0" bIns="0" rtlCol="0" anchor="t">
            <a:spAutoFit/>
          </a:bodyPr>
          <a:lstStyle/>
          <a:p>
            <a:pPr algn="ctr">
              <a:lnSpc>
                <a:spcPts val="3866"/>
              </a:lnSpc>
            </a:pPr>
            <a:r>
              <a:rPr lang="en-US" sz="2761">
                <a:solidFill>
                  <a:srgbClr val="000000"/>
                </a:solidFill>
                <a:latin typeface="DejaVu Serif Bold"/>
              </a:rPr>
              <a:t>Keras</a:t>
            </a:r>
          </a:p>
        </p:txBody>
      </p:sp>
      <p:sp>
        <p:nvSpPr>
          <p:cNvPr id="50" name="TextBox 50"/>
          <p:cNvSpPr txBox="1"/>
          <p:nvPr/>
        </p:nvSpPr>
        <p:spPr>
          <a:xfrm>
            <a:off x="9990243" y="5925283"/>
            <a:ext cx="1516886" cy="494620"/>
          </a:xfrm>
          <a:prstGeom prst="rect">
            <a:avLst/>
          </a:prstGeom>
        </p:spPr>
        <p:txBody>
          <a:bodyPr lIns="0" tIns="0" rIns="0" bIns="0" rtlCol="0" anchor="t">
            <a:spAutoFit/>
          </a:bodyPr>
          <a:lstStyle/>
          <a:p>
            <a:pPr algn="ctr">
              <a:lnSpc>
                <a:spcPts val="3866"/>
              </a:lnSpc>
            </a:pPr>
            <a:r>
              <a:rPr lang="en-US" sz="2761">
                <a:solidFill>
                  <a:srgbClr val="000000"/>
                </a:solidFill>
                <a:latin typeface="DejaVu Serif Bold"/>
              </a:rPr>
              <a:t>Pytorch</a:t>
            </a:r>
          </a:p>
        </p:txBody>
      </p:sp>
      <p:grpSp>
        <p:nvGrpSpPr>
          <p:cNvPr id="51" name="Group 51"/>
          <p:cNvGrpSpPr/>
          <p:nvPr/>
        </p:nvGrpSpPr>
        <p:grpSpPr>
          <a:xfrm>
            <a:off x="13577501" y="5991958"/>
            <a:ext cx="3339570" cy="3305313"/>
            <a:chOff x="0" y="0"/>
            <a:chExt cx="957401" cy="947580"/>
          </a:xfrm>
        </p:grpSpPr>
        <p:sp>
          <p:nvSpPr>
            <p:cNvPr id="52" name="Freeform 52"/>
            <p:cNvSpPr/>
            <p:nvPr/>
          </p:nvSpPr>
          <p:spPr>
            <a:xfrm>
              <a:off x="0" y="0"/>
              <a:ext cx="957401" cy="947580"/>
            </a:xfrm>
            <a:custGeom>
              <a:avLst/>
              <a:gdLst/>
              <a:ahLst/>
              <a:cxnLst/>
              <a:rect l="l" t="t" r="r" b="b"/>
              <a:pathLst>
                <a:path w="957401" h="947580">
                  <a:moveTo>
                    <a:pt x="0" y="0"/>
                  </a:moveTo>
                  <a:lnTo>
                    <a:pt x="957401" y="0"/>
                  </a:lnTo>
                  <a:lnTo>
                    <a:pt x="957401" y="947580"/>
                  </a:lnTo>
                  <a:lnTo>
                    <a:pt x="0" y="947580"/>
                  </a:lnTo>
                  <a:close/>
                </a:path>
              </a:pathLst>
            </a:custGeom>
            <a:blipFill>
              <a:blip r:embed="rId9"/>
              <a:stretch>
                <a:fillRect t="-18063" b="-18063"/>
              </a:stretch>
            </a:blipFill>
          </p:spPr>
        </p:sp>
      </p:grpSp>
      <p:grpSp>
        <p:nvGrpSpPr>
          <p:cNvPr id="53" name="Group 53"/>
          <p:cNvGrpSpPr/>
          <p:nvPr/>
        </p:nvGrpSpPr>
        <p:grpSpPr>
          <a:xfrm>
            <a:off x="12698694" y="5991958"/>
            <a:ext cx="2313743" cy="543576"/>
            <a:chOff x="0" y="0"/>
            <a:chExt cx="812800" cy="190954"/>
          </a:xfrm>
        </p:grpSpPr>
        <p:sp>
          <p:nvSpPr>
            <p:cNvPr id="54" name="Freeform 54"/>
            <p:cNvSpPr/>
            <p:nvPr/>
          </p:nvSpPr>
          <p:spPr>
            <a:xfrm>
              <a:off x="0" y="0"/>
              <a:ext cx="812800" cy="190954"/>
            </a:xfrm>
            <a:custGeom>
              <a:avLst/>
              <a:gdLst/>
              <a:ahLst/>
              <a:cxnLst/>
              <a:rect l="l" t="t" r="r" b="b"/>
              <a:pathLst>
                <a:path w="812800" h="190954">
                  <a:moveTo>
                    <a:pt x="95477" y="0"/>
                  </a:moveTo>
                  <a:lnTo>
                    <a:pt x="717323" y="0"/>
                  </a:lnTo>
                  <a:cubicBezTo>
                    <a:pt x="742645" y="0"/>
                    <a:pt x="766930" y="10059"/>
                    <a:pt x="784835" y="27965"/>
                  </a:cubicBezTo>
                  <a:cubicBezTo>
                    <a:pt x="802741" y="45870"/>
                    <a:pt x="812800" y="70155"/>
                    <a:pt x="812800" y="95477"/>
                  </a:cubicBezTo>
                  <a:lnTo>
                    <a:pt x="812800" y="95477"/>
                  </a:lnTo>
                  <a:cubicBezTo>
                    <a:pt x="812800" y="120799"/>
                    <a:pt x="802741" y="145084"/>
                    <a:pt x="784835" y="162989"/>
                  </a:cubicBezTo>
                  <a:cubicBezTo>
                    <a:pt x="766930" y="180895"/>
                    <a:pt x="742645" y="190954"/>
                    <a:pt x="717323" y="190954"/>
                  </a:cubicBezTo>
                  <a:lnTo>
                    <a:pt x="95477" y="190954"/>
                  </a:lnTo>
                  <a:cubicBezTo>
                    <a:pt x="70155" y="190954"/>
                    <a:pt x="45870" y="180895"/>
                    <a:pt x="27965" y="162989"/>
                  </a:cubicBezTo>
                  <a:cubicBezTo>
                    <a:pt x="10059" y="145084"/>
                    <a:pt x="0" y="120799"/>
                    <a:pt x="0" y="95477"/>
                  </a:cubicBezTo>
                  <a:lnTo>
                    <a:pt x="0" y="95477"/>
                  </a:lnTo>
                  <a:cubicBezTo>
                    <a:pt x="0" y="70155"/>
                    <a:pt x="10059" y="45870"/>
                    <a:pt x="27965" y="27965"/>
                  </a:cubicBezTo>
                  <a:cubicBezTo>
                    <a:pt x="45870" y="10059"/>
                    <a:pt x="70155" y="0"/>
                    <a:pt x="95477" y="0"/>
                  </a:cubicBezTo>
                  <a:close/>
                </a:path>
              </a:pathLst>
            </a:custGeom>
            <a:solidFill>
              <a:srgbClr val="FFDA89"/>
            </a:solidFill>
          </p:spPr>
        </p:sp>
        <p:sp>
          <p:nvSpPr>
            <p:cNvPr id="55" name="TextBox 55"/>
            <p:cNvSpPr txBox="1"/>
            <p:nvPr/>
          </p:nvSpPr>
          <p:spPr>
            <a:xfrm>
              <a:off x="0" y="-38100"/>
              <a:ext cx="812800" cy="229054"/>
            </a:xfrm>
            <a:prstGeom prst="rect">
              <a:avLst/>
            </a:prstGeom>
          </p:spPr>
          <p:txBody>
            <a:bodyPr lIns="50800" tIns="50800" rIns="50800" bIns="50800" rtlCol="0" anchor="ctr"/>
            <a:lstStyle/>
            <a:p>
              <a:pPr algn="ctr">
                <a:lnSpc>
                  <a:spcPts val="2659"/>
                </a:lnSpc>
              </a:pPr>
              <a:endParaRPr/>
            </a:p>
          </p:txBody>
        </p:sp>
      </p:grpSp>
      <p:sp>
        <p:nvSpPr>
          <p:cNvPr id="56" name="TextBox 56"/>
          <p:cNvSpPr txBox="1"/>
          <p:nvPr/>
        </p:nvSpPr>
        <p:spPr>
          <a:xfrm>
            <a:off x="13145421" y="5960756"/>
            <a:ext cx="1415958" cy="494620"/>
          </a:xfrm>
          <a:prstGeom prst="rect">
            <a:avLst/>
          </a:prstGeom>
        </p:spPr>
        <p:txBody>
          <a:bodyPr lIns="0" tIns="0" rIns="0" bIns="0" rtlCol="0" anchor="t">
            <a:spAutoFit/>
          </a:bodyPr>
          <a:lstStyle/>
          <a:p>
            <a:pPr algn="ctr">
              <a:lnSpc>
                <a:spcPts val="3866"/>
              </a:lnSpc>
            </a:pPr>
            <a:r>
              <a:rPr lang="en-US" sz="2761">
                <a:solidFill>
                  <a:srgbClr val="000000"/>
                </a:solidFill>
                <a:latin typeface="DejaVu Serif Bold"/>
              </a:rPr>
              <a:t>Pandas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B927"/>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915081"/>
            <a:ext cx="16230600" cy="1548131"/>
            <a:chOff x="0" y="0"/>
            <a:chExt cx="4274726" cy="407738"/>
          </a:xfrm>
        </p:grpSpPr>
        <p:sp>
          <p:nvSpPr>
            <p:cNvPr id="6" name="Freeform 6"/>
            <p:cNvSpPr/>
            <p:nvPr/>
          </p:nvSpPr>
          <p:spPr>
            <a:xfrm>
              <a:off x="0" y="0"/>
              <a:ext cx="4274726" cy="407738"/>
            </a:xfrm>
            <a:custGeom>
              <a:avLst/>
              <a:gdLst/>
              <a:ahLst/>
              <a:cxnLst/>
              <a:rect l="l" t="t" r="r" b="b"/>
              <a:pathLst>
                <a:path w="4274726" h="407738">
                  <a:moveTo>
                    <a:pt x="0" y="0"/>
                  </a:moveTo>
                  <a:lnTo>
                    <a:pt x="4274726" y="0"/>
                  </a:lnTo>
                  <a:lnTo>
                    <a:pt x="4274726" y="407738"/>
                  </a:lnTo>
                  <a:lnTo>
                    <a:pt x="0" y="407738"/>
                  </a:lnTo>
                  <a:close/>
                </a:path>
              </a:pathLst>
            </a:custGeom>
            <a:solidFill>
              <a:srgbClr val="FFDA89"/>
            </a:solidFill>
          </p:spPr>
        </p:sp>
        <p:sp>
          <p:nvSpPr>
            <p:cNvPr id="7" name="TextBox 7"/>
            <p:cNvSpPr txBox="1"/>
            <p:nvPr/>
          </p:nvSpPr>
          <p:spPr>
            <a:xfrm>
              <a:off x="0" y="-38100"/>
              <a:ext cx="4274726" cy="445838"/>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072344" y="986319"/>
            <a:ext cx="14072258" cy="1458016"/>
          </a:xfrm>
          <a:prstGeom prst="rect">
            <a:avLst/>
          </a:prstGeom>
        </p:spPr>
        <p:txBody>
          <a:bodyPr lIns="0" tIns="0" rIns="0" bIns="0" rtlCol="0" anchor="t">
            <a:spAutoFit/>
          </a:bodyPr>
          <a:lstStyle/>
          <a:p>
            <a:pPr algn="ctr">
              <a:lnSpc>
                <a:spcPts val="5850"/>
              </a:lnSpc>
            </a:pPr>
            <a:r>
              <a:rPr lang="en-US" sz="4178">
                <a:solidFill>
                  <a:srgbClr val="000000"/>
                </a:solidFill>
                <a:latin typeface="Francois One"/>
              </a:rPr>
              <a:t>PYTHON IÇIN HANGI TEMEL YAPAY ZEKÂ KÜTÜPHANELERI KULLANILIR?</a:t>
            </a:r>
          </a:p>
        </p:txBody>
      </p:sp>
      <p:sp>
        <p:nvSpPr>
          <p:cNvPr id="9" name="TextBox 9"/>
          <p:cNvSpPr txBox="1"/>
          <p:nvPr/>
        </p:nvSpPr>
        <p:spPr>
          <a:xfrm>
            <a:off x="1389325" y="2695199"/>
            <a:ext cx="15385972" cy="6360089"/>
          </a:xfrm>
          <a:prstGeom prst="rect">
            <a:avLst/>
          </a:prstGeom>
        </p:spPr>
        <p:txBody>
          <a:bodyPr lIns="0" tIns="0" rIns="0" bIns="0" rtlCol="0" anchor="t">
            <a:spAutoFit/>
          </a:bodyPr>
          <a:lstStyle/>
          <a:p>
            <a:pPr>
              <a:lnSpc>
                <a:spcPts val="3359"/>
              </a:lnSpc>
            </a:pPr>
            <a:endParaRPr dirty="0"/>
          </a:p>
          <a:p>
            <a:pPr marL="725263" lvl="1" indent="-362632">
              <a:lnSpc>
                <a:spcPts val="3359"/>
              </a:lnSpc>
              <a:buFont typeface="Arial"/>
              <a:buChar char="•"/>
            </a:pPr>
            <a:r>
              <a:rPr lang="en-US" sz="3359" dirty="0" err="1">
                <a:solidFill>
                  <a:srgbClr val="000000"/>
                </a:solidFill>
                <a:latin typeface="KG Primary Penmanship"/>
              </a:rPr>
              <a:t>Numpy</a:t>
            </a:r>
            <a:r>
              <a:rPr lang="en-US" sz="3359" dirty="0">
                <a:solidFill>
                  <a:srgbClr val="000000"/>
                </a:solidFill>
                <a:latin typeface="KG Primary Penmanship"/>
              </a:rPr>
              <a:t>: </a:t>
            </a:r>
            <a:r>
              <a:rPr lang="en-US" sz="3359" dirty="0" err="1">
                <a:solidFill>
                  <a:srgbClr val="000000"/>
                </a:solidFill>
                <a:latin typeface="KG Primary Penmanship"/>
              </a:rPr>
              <a:t>Hesaplama</a:t>
            </a:r>
            <a:r>
              <a:rPr lang="en-US" sz="3359" dirty="0">
                <a:solidFill>
                  <a:srgbClr val="000000"/>
                </a:solidFill>
                <a:latin typeface="KG Primary Penmanship"/>
              </a:rPr>
              <a:t> </a:t>
            </a:r>
            <a:r>
              <a:rPr lang="en-US" sz="3359" dirty="0" err="1">
                <a:solidFill>
                  <a:srgbClr val="000000"/>
                </a:solidFill>
                <a:latin typeface="KG Primary Penmanship"/>
              </a:rPr>
              <a:t>işlemleri</a:t>
            </a:r>
            <a:r>
              <a:rPr lang="en-US" sz="3359" dirty="0">
                <a:solidFill>
                  <a:srgbClr val="000000"/>
                </a:solidFill>
                <a:latin typeface="KG Primary Penmanship"/>
              </a:rPr>
              <a:t>, </a:t>
            </a:r>
            <a:r>
              <a:rPr lang="en-US" sz="3359" dirty="0" err="1">
                <a:solidFill>
                  <a:srgbClr val="000000"/>
                </a:solidFill>
                <a:latin typeface="KG Primary Penmanship"/>
              </a:rPr>
              <a:t>diziler</a:t>
            </a:r>
            <a:r>
              <a:rPr lang="en-US" sz="3359" dirty="0">
                <a:solidFill>
                  <a:srgbClr val="000000"/>
                </a:solidFill>
                <a:latin typeface="KG Primary Penmanship"/>
              </a:rPr>
              <a:t> </a:t>
            </a:r>
            <a:r>
              <a:rPr lang="en-US" sz="3359" dirty="0" err="1">
                <a:solidFill>
                  <a:srgbClr val="000000"/>
                </a:solidFill>
                <a:latin typeface="KG Primary Penmanship"/>
              </a:rPr>
              <a:t>ve</a:t>
            </a:r>
            <a:r>
              <a:rPr lang="en-US" sz="3359" dirty="0">
                <a:solidFill>
                  <a:srgbClr val="000000"/>
                </a:solidFill>
                <a:latin typeface="KG Primary Penmanship"/>
              </a:rPr>
              <a:t> </a:t>
            </a:r>
            <a:r>
              <a:rPr lang="en-US" sz="3359" dirty="0" err="1">
                <a:solidFill>
                  <a:srgbClr val="000000"/>
                </a:solidFill>
                <a:latin typeface="KG Primary Penmanship"/>
              </a:rPr>
              <a:t>diziler</a:t>
            </a:r>
            <a:r>
              <a:rPr lang="en-US" sz="3359" dirty="0">
                <a:solidFill>
                  <a:srgbClr val="000000"/>
                </a:solidFill>
                <a:latin typeface="KG Primary Penmanship"/>
              </a:rPr>
              <a:t> </a:t>
            </a:r>
            <a:r>
              <a:rPr lang="en-US" sz="3359" dirty="0" err="1">
                <a:solidFill>
                  <a:srgbClr val="000000"/>
                </a:solidFill>
                <a:latin typeface="KG Primary Penmanship"/>
              </a:rPr>
              <a:t>üzerinde</a:t>
            </a:r>
            <a:r>
              <a:rPr lang="en-US" sz="3359" dirty="0">
                <a:solidFill>
                  <a:srgbClr val="000000"/>
                </a:solidFill>
                <a:latin typeface="KG Primary Penmanship"/>
              </a:rPr>
              <a:t> </a:t>
            </a:r>
            <a:r>
              <a:rPr lang="en-US" sz="3359" dirty="0" err="1">
                <a:solidFill>
                  <a:srgbClr val="000000"/>
                </a:solidFill>
                <a:latin typeface="KG Primary Penmanship"/>
              </a:rPr>
              <a:t>hızlı</a:t>
            </a:r>
            <a:r>
              <a:rPr lang="en-US" sz="3359" dirty="0">
                <a:solidFill>
                  <a:srgbClr val="000000"/>
                </a:solidFill>
                <a:latin typeface="KG Primary Penmanship"/>
              </a:rPr>
              <a:t> </a:t>
            </a:r>
            <a:r>
              <a:rPr lang="en-US" sz="3359" dirty="0" err="1">
                <a:solidFill>
                  <a:srgbClr val="000000"/>
                </a:solidFill>
                <a:latin typeface="KG Primary Penmanship"/>
              </a:rPr>
              <a:t>işlemler</a:t>
            </a:r>
            <a:r>
              <a:rPr lang="en-US" sz="3359" dirty="0">
                <a:solidFill>
                  <a:srgbClr val="000000"/>
                </a:solidFill>
                <a:latin typeface="KG Primary Penmanship"/>
              </a:rPr>
              <a:t> </a:t>
            </a:r>
            <a:r>
              <a:rPr lang="en-US" sz="3359" dirty="0" err="1">
                <a:solidFill>
                  <a:srgbClr val="000000"/>
                </a:solidFill>
                <a:latin typeface="KG Primary Penmanship"/>
              </a:rPr>
              <a:t>yapılabilmesi</a:t>
            </a:r>
            <a:r>
              <a:rPr lang="en-US" sz="3359" dirty="0">
                <a:solidFill>
                  <a:srgbClr val="000000"/>
                </a:solidFill>
                <a:latin typeface="KG Primary Penmanship"/>
              </a:rPr>
              <a:t> </a:t>
            </a:r>
            <a:r>
              <a:rPr lang="en-US" sz="3359" dirty="0" err="1">
                <a:solidFill>
                  <a:srgbClr val="000000"/>
                </a:solidFill>
                <a:latin typeface="KG Primary Penmanship"/>
              </a:rPr>
              <a:t>için</a:t>
            </a:r>
            <a:r>
              <a:rPr lang="en-US" sz="3359" dirty="0">
                <a:solidFill>
                  <a:srgbClr val="000000"/>
                </a:solidFill>
                <a:latin typeface="KG Primary Penmanship"/>
              </a:rPr>
              <a:t> </a:t>
            </a:r>
            <a:r>
              <a:rPr lang="en-US" sz="3359" dirty="0" err="1">
                <a:solidFill>
                  <a:srgbClr val="000000"/>
                </a:solidFill>
                <a:latin typeface="KG Primary Penmanship"/>
              </a:rPr>
              <a:t>kullanılan</a:t>
            </a:r>
            <a:r>
              <a:rPr lang="en-US" sz="3359" dirty="0">
                <a:solidFill>
                  <a:srgbClr val="000000"/>
                </a:solidFill>
                <a:latin typeface="KG Primary Penmanship"/>
              </a:rPr>
              <a:t> </a:t>
            </a:r>
            <a:r>
              <a:rPr lang="en-US" sz="3359" dirty="0" err="1">
                <a:solidFill>
                  <a:srgbClr val="000000"/>
                </a:solidFill>
                <a:latin typeface="KG Primary Penmanship"/>
              </a:rPr>
              <a:t>önemli</a:t>
            </a:r>
            <a:r>
              <a:rPr lang="en-US" sz="3359" dirty="0">
                <a:solidFill>
                  <a:srgbClr val="000000"/>
                </a:solidFill>
                <a:latin typeface="KG Primary Penmanship"/>
              </a:rPr>
              <a:t> </a:t>
            </a:r>
            <a:r>
              <a:rPr lang="en-US" sz="3359" dirty="0" err="1">
                <a:solidFill>
                  <a:srgbClr val="000000"/>
                </a:solidFill>
                <a:latin typeface="KG Primary Penmanship"/>
              </a:rPr>
              <a:t>kütüphanelerden</a:t>
            </a:r>
            <a:r>
              <a:rPr lang="en-US" sz="3359" dirty="0">
                <a:solidFill>
                  <a:srgbClr val="000000"/>
                </a:solidFill>
                <a:latin typeface="KG Primary Penmanship"/>
              </a:rPr>
              <a:t> </a:t>
            </a:r>
            <a:r>
              <a:rPr lang="en-US" sz="3359" dirty="0" err="1">
                <a:solidFill>
                  <a:srgbClr val="000000"/>
                </a:solidFill>
                <a:latin typeface="KG Primary Penmanship"/>
              </a:rPr>
              <a:t>birisidir</a:t>
            </a:r>
            <a:r>
              <a:rPr lang="en-US" sz="3359" dirty="0">
                <a:solidFill>
                  <a:srgbClr val="000000"/>
                </a:solidFill>
                <a:latin typeface="KG Primary Penmanship"/>
              </a:rPr>
              <a:t>.</a:t>
            </a:r>
          </a:p>
          <a:p>
            <a:pPr marL="725263" lvl="1" indent="-362632">
              <a:lnSpc>
                <a:spcPts val="3359"/>
              </a:lnSpc>
              <a:buFont typeface="Arial"/>
              <a:buChar char="•"/>
            </a:pPr>
            <a:r>
              <a:rPr lang="en-US" sz="3359" dirty="0">
                <a:solidFill>
                  <a:srgbClr val="000000"/>
                </a:solidFill>
                <a:latin typeface="KG Primary Penmanship"/>
              </a:rPr>
              <a:t>Matplotlib: </a:t>
            </a:r>
            <a:r>
              <a:rPr lang="en-US" sz="3359" dirty="0" err="1">
                <a:solidFill>
                  <a:srgbClr val="000000"/>
                </a:solidFill>
                <a:latin typeface="KG Primary Penmanship"/>
              </a:rPr>
              <a:t>Görüntüleri</a:t>
            </a:r>
            <a:r>
              <a:rPr lang="en-US" sz="3359" dirty="0">
                <a:solidFill>
                  <a:srgbClr val="000000"/>
                </a:solidFill>
                <a:latin typeface="KG Primary Penmanship"/>
              </a:rPr>
              <a:t> </a:t>
            </a:r>
            <a:r>
              <a:rPr lang="en-US" sz="3359" dirty="0" err="1">
                <a:solidFill>
                  <a:srgbClr val="000000"/>
                </a:solidFill>
                <a:latin typeface="KG Primary Penmanship"/>
              </a:rPr>
              <a:t>yüksek</a:t>
            </a:r>
            <a:r>
              <a:rPr lang="en-US" sz="3359" dirty="0">
                <a:solidFill>
                  <a:srgbClr val="000000"/>
                </a:solidFill>
                <a:latin typeface="KG Primary Penmanship"/>
              </a:rPr>
              <a:t> </a:t>
            </a:r>
            <a:r>
              <a:rPr lang="en-US" sz="3359" dirty="0" err="1">
                <a:solidFill>
                  <a:srgbClr val="000000"/>
                </a:solidFill>
                <a:latin typeface="KG Primary Penmanship"/>
              </a:rPr>
              <a:t>kalitede</a:t>
            </a:r>
            <a:r>
              <a:rPr lang="en-US" sz="3359" dirty="0">
                <a:solidFill>
                  <a:srgbClr val="000000"/>
                </a:solidFill>
                <a:latin typeface="KG Primary Penmanship"/>
              </a:rPr>
              <a:t> </a:t>
            </a:r>
            <a:r>
              <a:rPr lang="en-US" sz="3359" dirty="0" err="1">
                <a:solidFill>
                  <a:srgbClr val="000000"/>
                </a:solidFill>
                <a:latin typeface="KG Primary Penmanship"/>
              </a:rPr>
              <a:t>gösterebilmek</a:t>
            </a:r>
            <a:r>
              <a:rPr lang="en-US" sz="3359" dirty="0">
                <a:solidFill>
                  <a:srgbClr val="000000"/>
                </a:solidFill>
                <a:latin typeface="KG Primary Penmanship"/>
              </a:rPr>
              <a:t> </a:t>
            </a:r>
            <a:r>
              <a:rPr lang="en-US" sz="3359" dirty="0" err="1">
                <a:solidFill>
                  <a:srgbClr val="000000"/>
                </a:solidFill>
                <a:latin typeface="KG Primary Penmanship"/>
              </a:rPr>
              <a:t>için</a:t>
            </a:r>
            <a:r>
              <a:rPr lang="en-US" sz="3359" dirty="0">
                <a:solidFill>
                  <a:srgbClr val="000000"/>
                </a:solidFill>
                <a:latin typeface="KG Primary Penmanship"/>
              </a:rPr>
              <a:t> </a:t>
            </a:r>
            <a:r>
              <a:rPr lang="en-US" sz="3359" dirty="0" err="1">
                <a:solidFill>
                  <a:srgbClr val="000000"/>
                </a:solidFill>
                <a:latin typeface="KG Primary Penmanship"/>
              </a:rPr>
              <a:t>kullanılan</a:t>
            </a:r>
            <a:r>
              <a:rPr lang="en-US" sz="3359" dirty="0">
                <a:solidFill>
                  <a:srgbClr val="000000"/>
                </a:solidFill>
                <a:latin typeface="KG Primary Penmanship"/>
              </a:rPr>
              <a:t> </a:t>
            </a:r>
            <a:r>
              <a:rPr lang="en-US" sz="3359" dirty="0" err="1">
                <a:solidFill>
                  <a:srgbClr val="000000"/>
                </a:solidFill>
                <a:latin typeface="KG Primary Penmanship"/>
              </a:rPr>
              <a:t>bir</a:t>
            </a:r>
            <a:r>
              <a:rPr lang="en-US" sz="3359" dirty="0">
                <a:solidFill>
                  <a:srgbClr val="000000"/>
                </a:solidFill>
                <a:latin typeface="KG Primary Penmanship"/>
              </a:rPr>
              <a:t> </a:t>
            </a:r>
            <a:r>
              <a:rPr lang="en-US" sz="3359" dirty="0" err="1">
                <a:solidFill>
                  <a:srgbClr val="000000"/>
                </a:solidFill>
                <a:latin typeface="KG Primary Penmanship"/>
              </a:rPr>
              <a:t>çizim</a:t>
            </a:r>
            <a:r>
              <a:rPr lang="en-US" sz="3359" dirty="0">
                <a:solidFill>
                  <a:srgbClr val="000000"/>
                </a:solidFill>
                <a:latin typeface="KG Primary Penmanship"/>
              </a:rPr>
              <a:t> </a:t>
            </a:r>
            <a:r>
              <a:rPr lang="en-US" sz="3359" dirty="0" err="1">
                <a:solidFill>
                  <a:srgbClr val="000000"/>
                </a:solidFill>
                <a:latin typeface="KG Primary Penmanship"/>
              </a:rPr>
              <a:t>kütüphanesidir</a:t>
            </a:r>
            <a:r>
              <a:rPr lang="en-US" sz="3359" dirty="0">
                <a:solidFill>
                  <a:srgbClr val="000000"/>
                </a:solidFill>
                <a:latin typeface="KG Primary Penmanship"/>
              </a:rPr>
              <a:t> </a:t>
            </a:r>
          </a:p>
          <a:p>
            <a:pPr marL="725263" lvl="1" indent="-362632">
              <a:lnSpc>
                <a:spcPts val="3359"/>
              </a:lnSpc>
              <a:buFont typeface="Arial"/>
              <a:buChar char="•"/>
            </a:pPr>
            <a:r>
              <a:rPr lang="en-US" sz="3359" dirty="0" err="1">
                <a:solidFill>
                  <a:srgbClr val="000000"/>
                </a:solidFill>
                <a:latin typeface="KG Primary Penmanship"/>
              </a:rPr>
              <a:t>Scipy</a:t>
            </a:r>
            <a:r>
              <a:rPr lang="en-US" sz="3359" dirty="0">
                <a:solidFill>
                  <a:srgbClr val="000000"/>
                </a:solidFill>
                <a:latin typeface="KG Primary Penmanship"/>
              </a:rPr>
              <a:t>: Veri </a:t>
            </a:r>
            <a:r>
              <a:rPr lang="en-US" sz="3359" dirty="0" err="1">
                <a:solidFill>
                  <a:srgbClr val="000000"/>
                </a:solidFill>
                <a:latin typeface="KG Primary Penmanship"/>
              </a:rPr>
              <a:t>analizinde</a:t>
            </a:r>
            <a:r>
              <a:rPr lang="en-US" sz="3359" dirty="0">
                <a:solidFill>
                  <a:srgbClr val="000000"/>
                </a:solidFill>
                <a:latin typeface="KG Primary Penmanship"/>
              </a:rPr>
              <a:t> </a:t>
            </a:r>
            <a:r>
              <a:rPr lang="en-US" sz="3359" dirty="0" err="1">
                <a:solidFill>
                  <a:srgbClr val="000000"/>
                </a:solidFill>
                <a:latin typeface="KG Primary Penmanship"/>
              </a:rPr>
              <a:t>kümeleme</a:t>
            </a:r>
            <a:r>
              <a:rPr lang="en-US" sz="3359" dirty="0">
                <a:solidFill>
                  <a:srgbClr val="000000"/>
                </a:solidFill>
                <a:latin typeface="KG Primary Penmanship"/>
              </a:rPr>
              <a:t>, </a:t>
            </a:r>
            <a:r>
              <a:rPr lang="en-US" sz="3359" dirty="0" err="1">
                <a:solidFill>
                  <a:srgbClr val="000000"/>
                </a:solidFill>
                <a:latin typeface="KG Primary Penmanship"/>
              </a:rPr>
              <a:t>regresyon</a:t>
            </a:r>
            <a:r>
              <a:rPr lang="en-US" sz="3359" dirty="0">
                <a:solidFill>
                  <a:srgbClr val="000000"/>
                </a:solidFill>
                <a:latin typeface="KG Primary Penmanship"/>
              </a:rPr>
              <a:t> (</a:t>
            </a:r>
            <a:r>
              <a:rPr lang="en-US" sz="3359" dirty="0" err="1">
                <a:solidFill>
                  <a:srgbClr val="000000"/>
                </a:solidFill>
                <a:latin typeface="KG Primary Penmanship"/>
              </a:rPr>
              <a:t>tahmin</a:t>
            </a:r>
            <a:r>
              <a:rPr lang="en-US" sz="3359" dirty="0">
                <a:solidFill>
                  <a:srgbClr val="000000"/>
                </a:solidFill>
                <a:latin typeface="KG Primary Penmanship"/>
              </a:rPr>
              <a:t>), </a:t>
            </a:r>
            <a:r>
              <a:rPr lang="en-US" sz="3359" dirty="0" err="1">
                <a:solidFill>
                  <a:srgbClr val="000000"/>
                </a:solidFill>
                <a:latin typeface="KG Primary Penmanship"/>
              </a:rPr>
              <a:t>veri</a:t>
            </a:r>
            <a:r>
              <a:rPr lang="en-US" sz="3359" dirty="0">
                <a:solidFill>
                  <a:srgbClr val="000000"/>
                </a:solidFill>
                <a:latin typeface="KG Primary Penmanship"/>
              </a:rPr>
              <a:t> </a:t>
            </a:r>
            <a:r>
              <a:rPr lang="en-US" sz="3359" dirty="0" err="1">
                <a:solidFill>
                  <a:srgbClr val="000000"/>
                </a:solidFill>
                <a:latin typeface="KG Primary Penmanship"/>
              </a:rPr>
              <a:t>işleme</a:t>
            </a:r>
            <a:r>
              <a:rPr lang="en-US" sz="3359" dirty="0">
                <a:solidFill>
                  <a:srgbClr val="000000"/>
                </a:solidFill>
                <a:latin typeface="KG Primary Penmanship"/>
              </a:rPr>
              <a:t> </a:t>
            </a:r>
            <a:r>
              <a:rPr lang="en-US" sz="3359" dirty="0" err="1">
                <a:solidFill>
                  <a:srgbClr val="000000"/>
                </a:solidFill>
                <a:latin typeface="KG Primary Penmanship"/>
              </a:rPr>
              <a:t>gibi</a:t>
            </a:r>
            <a:r>
              <a:rPr lang="en-US" sz="3359" dirty="0">
                <a:solidFill>
                  <a:srgbClr val="000000"/>
                </a:solidFill>
                <a:latin typeface="KG Primary Penmanship"/>
              </a:rPr>
              <a:t> </a:t>
            </a:r>
            <a:r>
              <a:rPr lang="en-US" sz="3359" dirty="0" err="1">
                <a:solidFill>
                  <a:srgbClr val="000000"/>
                </a:solidFill>
                <a:latin typeface="KG Primary Penmanship"/>
              </a:rPr>
              <a:t>işlemleri</a:t>
            </a:r>
            <a:r>
              <a:rPr lang="en-US" sz="3359" dirty="0">
                <a:solidFill>
                  <a:srgbClr val="000000"/>
                </a:solidFill>
                <a:latin typeface="KG Primary Penmanship"/>
              </a:rPr>
              <a:t> </a:t>
            </a:r>
            <a:r>
              <a:rPr lang="en-US" sz="3359" dirty="0" err="1">
                <a:solidFill>
                  <a:srgbClr val="000000"/>
                </a:solidFill>
                <a:latin typeface="KG Primary Penmanship"/>
              </a:rPr>
              <a:t>gerçekleştirebilen</a:t>
            </a:r>
            <a:r>
              <a:rPr lang="en-US" sz="3359" dirty="0">
                <a:solidFill>
                  <a:srgbClr val="000000"/>
                </a:solidFill>
                <a:latin typeface="KG Primary Penmanship"/>
              </a:rPr>
              <a:t> </a:t>
            </a:r>
            <a:r>
              <a:rPr lang="en-US" sz="3359" dirty="0" err="1">
                <a:solidFill>
                  <a:srgbClr val="000000"/>
                </a:solidFill>
                <a:latin typeface="KG Primary Penmanship"/>
              </a:rPr>
              <a:t>çok</a:t>
            </a:r>
            <a:r>
              <a:rPr lang="en-US" sz="3359" dirty="0">
                <a:solidFill>
                  <a:srgbClr val="000000"/>
                </a:solidFill>
                <a:latin typeface="KG Primary Penmanship"/>
              </a:rPr>
              <a:t> </a:t>
            </a:r>
            <a:r>
              <a:rPr lang="en-US" sz="3359" dirty="0" err="1">
                <a:solidFill>
                  <a:srgbClr val="000000"/>
                </a:solidFill>
                <a:latin typeface="KG Primary Penmanship"/>
              </a:rPr>
              <a:t>yönlü</a:t>
            </a:r>
            <a:r>
              <a:rPr lang="en-US" sz="3359" dirty="0">
                <a:solidFill>
                  <a:srgbClr val="000000"/>
                </a:solidFill>
                <a:latin typeface="KG Primary Penmanship"/>
              </a:rPr>
              <a:t> </a:t>
            </a:r>
            <a:r>
              <a:rPr lang="en-US" sz="3359" dirty="0" err="1">
                <a:solidFill>
                  <a:srgbClr val="000000"/>
                </a:solidFill>
                <a:latin typeface="KG Primary Penmanship"/>
              </a:rPr>
              <a:t>bir</a:t>
            </a:r>
            <a:r>
              <a:rPr lang="en-US" sz="3359" dirty="0">
                <a:solidFill>
                  <a:srgbClr val="000000"/>
                </a:solidFill>
                <a:latin typeface="KG Primary Penmanship"/>
              </a:rPr>
              <a:t> </a:t>
            </a:r>
            <a:r>
              <a:rPr lang="en-US" sz="3359" dirty="0" err="1">
                <a:solidFill>
                  <a:srgbClr val="000000"/>
                </a:solidFill>
                <a:latin typeface="KG Primary Penmanship"/>
              </a:rPr>
              <a:t>kütüphanedir</a:t>
            </a:r>
            <a:r>
              <a:rPr lang="en-US" sz="3359" dirty="0">
                <a:solidFill>
                  <a:srgbClr val="000000"/>
                </a:solidFill>
                <a:latin typeface="KG Primary Penmanship"/>
              </a:rPr>
              <a:t>.</a:t>
            </a:r>
          </a:p>
          <a:p>
            <a:pPr marL="725263" lvl="1" indent="-362632">
              <a:lnSpc>
                <a:spcPts val="3359"/>
              </a:lnSpc>
              <a:buFont typeface="Arial"/>
              <a:buChar char="•"/>
            </a:pPr>
            <a:r>
              <a:rPr lang="en-US" sz="3359" dirty="0">
                <a:solidFill>
                  <a:srgbClr val="000000"/>
                </a:solidFill>
                <a:latin typeface="KG Primary Penmanship"/>
              </a:rPr>
              <a:t>Scikit-Learn: </a:t>
            </a:r>
            <a:r>
              <a:rPr lang="en-US" sz="3359" dirty="0" err="1">
                <a:solidFill>
                  <a:srgbClr val="000000"/>
                </a:solidFill>
                <a:latin typeface="KG Primary Penmanship"/>
              </a:rPr>
              <a:t>Makine</a:t>
            </a:r>
            <a:r>
              <a:rPr lang="en-US" sz="3359" dirty="0">
                <a:solidFill>
                  <a:srgbClr val="000000"/>
                </a:solidFill>
                <a:latin typeface="KG Primary Penmanship"/>
              </a:rPr>
              <a:t> </a:t>
            </a:r>
            <a:r>
              <a:rPr lang="en-US" sz="3359" dirty="0" err="1">
                <a:solidFill>
                  <a:srgbClr val="000000"/>
                </a:solidFill>
                <a:latin typeface="KG Primary Penmanship"/>
              </a:rPr>
              <a:t>öğrenme</a:t>
            </a:r>
            <a:r>
              <a:rPr lang="en-US" sz="3359" dirty="0">
                <a:solidFill>
                  <a:srgbClr val="000000"/>
                </a:solidFill>
                <a:latin typeface="KG Primary Penmanship"/>
              </a:rPr>
              <a:t> </a:t>
            </a:r>
            <a:r>
              <a:rPr lang="en-US" sz="3359" dirty="0" err="1">
                <a:solidFill>
                  <a:srgbClr val="000000"/>
                </a:solidFill>
                <a:latin typeface="KG Primary Penmanship"/>
              </a:rPr>
              <a:t>modelleri</a:t>
            </a:r>
            <a:r>
              <a:rPr lang="en-US" sz="3359" dirty="0">
                <a:solidFill>
                  <a:srgbClr val="000000"/>
                </a:solidFill>
                <a:latin typeface="KG Primary Penmanship"/>
              </a:rPr>
              <a:t> </a:t>
            </a:r>
            <a:r>
              <a:rPr lang="en-US" sz="3359" dirty="0" err="1">
                <a:solidFill>
                  <a:srgbClr val="000000"/>
                </a:solidFill>
                <a:latin typeface="KG Primary Penmanship"/>
              </a:rPr>
              <a:t>oluşturmak</a:t>
            </a:r>
            <a:r>
              <a:rPr lang="en-US" sz="3359" dirty="0">
                <a:solidFill>
                  <a:srgbClr val="000000"/>
                </a:solidFill>
                <a:latin typeface="KG Primary Penmanship"/>
              </a:rPr>
              <a:t> </a:t>
            </a:r>
            <a:r>
              <a:rPr lang="en-US" sz="3359" dirty="0" err="1">
                <a:solidFill>
                  <a:srgbClr val="000000"/>
                </a:solidFill>
                <a:latin typeface="KG Primary Penmanship"/>
              </a:rPr>
              <a:t>için</a:t>
            </a:r>
            <a:r>
              <a:rPr lang="en-US" sz="3359" dirty="0">
                <a:solidFill>
                  <a:srgbClr val="000000"/>
                </a:solidFill>
                <a:latin typeface="KG Primary Penmanship"/>
              </a:rPr>
              <a:t> </a:t>
            </a:r>
            <a:r>
              <a:rPr lang="en-US" sz="3359" dirty="0" err="1">
                <a:solidFill>
                  <a:srgbClr val="000000"/>
                </a:solidFill>
                <a:latin typeface="KG Primary Penmanship"/>
              </a:rPr>
              <a:t>kullanılan</a:t>
            </a:r>
            <a:r>
              <a:rPr lang="en-US" sz="3359" dirty="0">
                <a:solidFill>
                  <a:srgbClr val="000000"/>
                </a:solidFill>
                <a:latin typeface="KG Primary Penmanship"/>
              </a:rPr>
              <a:t> </a:t>
            </a:r>
            <a:r>
              <a:rPr lang="en-US" sz="3359" dirty="0" err="1">
                <a:solidFill>
                  <a:srgbClr val="000000"/>
                </a:solidFill>
                <a:latin typeface="KG Primary Penmanship"/>
              </a:rPr>
              <a:t>bir</a:t>
            </a:r>
            <a:r>
              <a:rPr lang="en-US" sz="3359" dirty="0">
                <a:solidFill>
                  <a:srgbClr val="000000"/>
                </a:solidFill>
                <a:latin typeface="KG Primary Penmanship"/>
              </a:rPr>
              <a:t> </a:t>
            </a:r>
            <a:r>
              <a:rPr lang="en-US" sz="3359" dirty="0" err="1">
                <a:solidFill>
                  <a:srgbClr val="000000"/>
                </a:solidFill>
                <a:latin typeface="KG Primary Penmanship"/>
              </a:rPr>
              <a:t>kütüphanedir</a:t>
            </a:r>
            <a:r>
              <a:rPr lang="en-US" sz="3359" dirty="0">
                <a:solidFill>
                  <a:srgbClr val="000000"/>
                </a:solidFill>
                <a:latin typeface="KG Primary Penmanship"/>
              </a:rPr>
              <a:t>. </a:t>
            </a:r>
            <a:r>
              <a:rPr lang="en-US" sz="3359" dirty="0" err="1">
                <a:solidFill>
                  <a:srgbClr val="000000"/>
                </a:solidFill>
                <a:latin typeface="KG Primary Penmanship"/>
              </a:rPr>
              <a:t>Regresyon</a:t>
            </a:r>
            <a:r>
              <a:rPr lang="en-US" sz="3359" dirty="0">
                <a:solidFill>
                  <a:srgbClr val="000000"/>
                </a:solidFill>
                <a:latin typeface="KG Primary Penmanship"/>
              </a:rPr>
              <a:t> (</a:t>
            </a:r>
            <a:r>
              <a:rPr lang="en-US" sz="3359" dirty="0" err="1">
                <a:solidFill>
                  <a:srgbClr val="000000"/>
                </a:solidFill>
                <a:latin typeface="KG Primary Penmanship"/>
              </a:rPr>
              <a:t>tahminleme</a:t>
            </a:r>
            <a:r>
              <a:rPr lang="en-US" sz="3359" dirty="0">
                <a:solidFill>
                  <a:srgbClr val="000000"/>
                </a:solidFill>
                <a:latin typeface="KG Primary Penmanship"/>
              </a:rPr>
              <a:t>), </a:t>
            </a:r>
            <a:r>
              <a:rPr lang="en-US" sz="3359" dirty="0" err="1">
                <a:solidFill>
                  <a:srgbClr val="000000"/>
                </a:solidFill>
                <a:latin typeface="KG Primary Penmanship"/>
              </a:rPr>
              <a:t>kümeleme</a:t>
            </a:r>
            <a:r>
              <a:rPr lang="en-US" sz="3359" dirty="0">
                <a:solidFill>
                  <a:srgbClr val="000000"/>
                </a:solidFill>
                <a:latin typeface="KG Primary Penmanship"/>
              </a:rPr>
              <a:t> </a:t>
            </a:r>
            <a:r>
              <a:rPr lang="en-US" sz="3359" dirty="0" err="1">
                <a:solidFill>
                  <a:srgbClr val="000000"/>
                </a:solidFill>
                <a:latin typeface="KG Primary Penmanship"/>
              </a:rPr>
              <a:t>ve</a:t>
            </a:r>
            <a:r>
              <a:rPr lang="en-US" sz="3359" dirty="0">
                <a:solidFill>
                  <a:srgbClr val="000000"/>
                </a:solidFill>
                <a:latin typeface="KG Primary Penmanship"/>
              </a:rPr>
              <a:t> </a:t>
            </a:r>
            <a:r>
              <a:rPr lang="en-US" sz="3359" dirty="0" err="1">
                <a:solidFill>
                  <a:srgbClr val="000000"/>
                </a:solidFill>
                <a:latin typeface="KG Primary Penmanship"/>
              </a:rPr>
              <a:t>sınıflandırma</a:t>
            </a:r>
            <a:r>
              <a:rPr lang="en-US" sz="3359" dirty="0">
                <a:solidFill>
                  <a:srgbClr val="000000"/>
                </a:solidFill>
                <a:latin typeface="KG Primary Penmanship"/>
              </a:rPr>
              <a:t> </a:t>
            </a:r>
            <a:r>
              <a:rPr lang="en-US" sz="3359" dirty="0" err="1">
                <a:solidFill>
                  <a:srgbClr val="000000"/>
                </a:solidFill>
                <a:latin typeface="KG Primary Penmanship"/>
              </a:rPr>
              <a:t>için</a:t>
            </a:r>
            <a:r>
              <a:rPr lang="en-US" sz="3359" dirty="0">
                <a:solidFill>
                  <a:srgbClr val="000000"/>
                </a:solidFill>
                <a:latin typeface="KG Primary Penmanship"/>
              </a:rPr>
              <a:t> </a:t>
            </a:r>
            <a:r>
              <a:rPr lang="en-US" sz="3359" dirty="0" err="1">
                <a:solidFill>
                  <a:srgbClr val="000000"/>
                </a:solidFill>
                <a:latin typeface="KG Primary Penmanship"/>
              </a:rPr>
              <a:t>kullanılan</a:t>
            </a:r>
            <a:r>
              <a:rPr lang="en-US" sz="3359" dirty="0">
                <a:solidFill>
                  <a:srgbClr val="000000"/>
                </a:solidFill>
                <a:latin typeface="KG Primary Penmanship"/>
              </a:rPr>
              <a:t> </a:t>
            </a:r>
            <a:r>
              <a:rPr lang="en-US" sz="3359" dirty="0" err="1">
                <a:solidFill>
                  <a:srgbClr val="000000"/>
                </a:solidFill>
                <a:latin typeface="KG Primary Penmanship"/>
              </a:rPr>
              <a:t>pek</a:t>
            </a:r>
            <a:r>
              <a:rPr lang="en-US" sz="3359" dirty="0">
                <a:solidFill>
                  <a:srgbClr val="000000"/>
                </a:solidFill>
                <a:latin typeface="KG Primary Penmanship"/>
              </a:rPr>
              <a:t> </a:t>
            </a:r>
            <a:r>
              <a:rPr lang="en-US" sz="3359" dirty="0" err="1">
                <a:solidFill>
                  <a:srgbClr val="000000"/>
                </a:solidFill>
                <a:latin typeface="KG Primary Penmanship"/>
              </a:rPr>
              <a:t>çok</a:t>
            </a:r>
            <a:r>
              <a:rPr lang="en-US" sz="3359" dirty="0">
                <a:solidFill>
                  <a:srgbClr val="000000"/>
                </a:solidFill>
                <a:latin typeface="KG Primary Penmanship"/>
              </a:rPr>
              <a:t> </a:t>
            </a:r>
            <a:r>
              <a:rPr lang="en-US" sz="3359" dirty="0" err="1">
                <a:solidFill>
                  <a:srgbClr val="000000"/>
                </a:solidFill>
                <a:latin typeface="KG Primary Penmanship"/>
              </a:rPr>
              <a:t>öğrenme</a:t>
            </a:r>
            <a:r>
              <a:rPr lang="en-US" sz="3359" dirty="0">
                <a:solidFill>
                  <a:srgbClr val="000000"/>
                </a:solidFill>
                <a:latin typeface="KG Primary Penmanship"/>
              </a:rPr>
              <a:t> </a:t>
            </a:r>
            <a:r>
              <a:rPr lang="en-US" sz="3359" dirty="0" err="1">
                <a:solidFill>
                  <a:srgbClr val="000000"/>
                </a:solidFill>
                <a:latin typeface="KG Primary Penmanship"/>
              </a:rPr>
              <a:t>algoritmasına</a:t>
            </a:r>
            <a:r>
              <a:rPr lang="en-US" sz="3359" dirty="0">
                <a:solidFill>
                  <a:srgbClr val="000000"/>
                </a:solidFill>
                <a:latin typeface="KG Primary Penmanship"/>
              </a:rPr>
              <a:t> .</a:t>
            </a:r>
          </a:p>
          <a:p>
            <a:pPr marL="725263" lvl="1" indent="-362632">
              <a:lnSpc>
                <a:spcPts val="3359"/>
              </a:lnSpc>
              <a:buFont typeface="Arial"/>
              <a:buChar char="•"/>
            </a:pPr>
            <a:r>
              <a:rPr lang="en-US" sz="3359" dirty="0">
                <a:solidFill>
                  <a:srgbClr val="000000"/>
                </a:solidFill>
                <a:latin typeface="KG Primary Penmanship"/>
              </a:rPr>
              <a:t>TensorFlow: Google </a:t>
            </a:r>
            <a:r>
              <a:rPr lang="en-US" sz="3359" dirty="0" err="1">
                <a:solidFill>
                  <a:srgbClr val="000000"/>
                </a:solidFill>
                <a:latin typeface="KG Primary Penmanship"/>
              </a:rPr>
              <a:t>tarafından</a:t>
            </a:r>
            <a:r>
              <a:rPr lang="en-US" sz="3359" dirty="0">
                <a:solidFill>
                  <a:srgbClr val="000000"/>
                </a:solidFill>
                <a:latin typeface="KG Primary Penmanship"/>
              </a:rPr>
              <a:t> </a:t>
            </a:r>
            <a:r>
              <a:rPr lang="en-US" sz="3359" dirty="0" err="1">
                <a:solidFill>
                  <a:srgbClr val="000000"/>
                </a:solidFill>
                <a:latin typeface="KG Primary Penmanship"/>
              </a:rPr>
              <a:t>geliştirilen</a:t>
            </a:r>
            <a:r>
              <a:rPr lang="en-US" sz="3359" dirty="0">
                <a:solidFill>
                  <a:srgbClr val="000000"/>
                </a:solidFill>
                <a:latin typeface="KG Primary Penmanship"/>
              </a:rPr>
              <a:t> </a:t>
            </a:r>
            <a:r>
              <a:rPr lang="en-US" sz="3359" dirty="0" err="1">
                <a:solidFill>
                  <a:srgbClr val="000000"/>
                </a:solidFill>
                <a:latin typeface="KG Primary Penmanship"/>
              </a:rPr>
              <a:t>açık</a:t>
            </a:r>
            <a:r>
              <a:rPr lang="en-US" sz="3359" dirty="0">
                <a:solidFill>
                  <a:srgbClr val="000000"/>
                </a:solidFill>
                <a:latin typeface="KG Primary Penmanship"/>
              </a:rPr>
              <a:t> </a:t>
            </a:r>
            <a:r>
              <a:rPr lang="en-US" sz="3359" dirty="0" err="1">
                <a:solidFill>
                  <a:srgbClr val="000000"/>
                </a:solidFill>
                <a:latin typeface="KG Primary Penmanship"/>
              </a:rPr>
              <a:t>kaynaklı</a:t>
            </a:r>
            <a:r>
              <a:rPr lang="en-US" sz="3359" dirty="0">
                <a:solidFill>
                  <a:srgbClr val="000000"/>
                </a:solidFill>
                <a:latin typeface="KG Primary Penmanship"/>
              </a:rPr>
              <a:t> </a:t>
            </a:r>
            <a:r>
              <a:rPr lang="en-US" sz="3359" dirty="0" err="1">
                <a:solidFill>
                  <a:srgbClr val="000000"/>
                </a:solidFill>
                <a:latin typeface="KG Primary Penmanship"/>
              </a:rPr>
              <a:t>kodlu</a:t>
            </a:r>
            <a:r>
              <a:rPr lang="en-US" sz="3359" dirty="0">
                <a:solidFill>
                  <a:srgbClr val="000000"/>
                </a:solidFill>
                <a:latin typeface="KG Primary Penmanship"/>
              </a:rPr>
              <a:t> </a:t>
            </a:r>
            <a:r>
              <a:rPr lang="en-US" sz="3359" dirty="0" err="1">
                <a:solidFill>
                  <a:srgbClr val="000000"/>
                </a:solidFill>
                <a:latin typeface="KG Primary Penmanship"/>
              </a:rPr>
              <a:t>bir</a:t>
            </a:r>
            <a:r>
              <a:rPr lang="en-US" sz="3359" dirty="0">
                <a:solidFill>
                  <a:srgbClr val="000000"/>
                </a:solidFill>
                <a:latin typeface="KG Primary Penmanship"/>
              </a:rPr>
              <a:t> </a:t>
            </a:r>
            <a:r>
              <a:rPr lang="en-US" sz="3359" dirty="0" err="1">
                <a:solidFill>
                  <a:srgbClr val="000000"/>
                </a:solidFill>
                <a:latin typeface="KG Primary Penmanship"/>
              </a:rPr>
              <a:t>derin</a:t>
            </a:r>
            <a:r>
              <a:rPr lang="en-US" sz="3359" dirty="0">
                <a:solidFill>
                  <a:srgbClr val="000000"/>
                </a:solidFill>
                <a:latin typeface="KG Primary Penmanship"/>
              </a:rPr>
              <a:t> </a:t>
            </a:r>
            <a:r>
              <a:rPr lang="en-US" sz="3359" dirty="0" err="1">
                <a:solidFill>
                  <a:srgbClr val="000000"/>
                </a:solidFill>
                <a:latin typeface="KG Primary Penmanship"/>
              </a:rPr>
              <a:t>öğrenme</a:t>
            </a:r>
            <a:r>
              <a:rPr lang="en-US" sz="3359" dirty="0">
                <a:solidFill>
                  <a:srgbClr val="000000"/>
                </a:solidFill>
                <a:latin typeface="KG Primary Penmanship"/>
              </a:rPr>
              <a:t> </a:t>
            </a:r>
            <a:r>
              <a:rPr lang="en-US" sz="3359" dirty="0" err="1">
                <a:solidFill>
                  <a:srgbClr val="000000"/>
                </a:solidFill>
                <a:latin typeface="KG Primary Penmanship"/>
              </a:rPr>
              <a:t>kütüphanesidir</a:t>
            </a:r>
            <a:r>
              <a:rPr lang="en-US" sz="3359" dirty="0">
                <a:solidFill>
                  <a:srgbClr val="000000"/>
                </a:solidFill>
                <a:latin typeface="KG Primary Penmanship"/>
              </a:rPr>
              <a:t>.</a:t>
            </a:r>
          </a:p>
          <a:p>
            <a:pPr marL="725263" lvl="1" indent="-362632">
              <a:lnSpc>
                <a:spcPts val="3359"/>
              </a:lnSpc>
              <a:buFont typeface="Arial"/>
              <a:buChar char="•"/>
            </a:pPr>
            <a:r>
              <a:rPr lang="en-US" sz="3359" dirty="0" err="1">
                <a:solidFill>
                  <a:srgbClr val="000000"/>
                </a:solidFill>
                <a:latin typeface="KG Primary Penmanship"/>
              </a:rPr>
              <a:t>Keras</a:t>
            </a:r>
            <a:r>
              <a:rPr lang="en-US" sz="3359" dirty="0">
                <a:solidFill>
                  <a:srgbClr val="000000"/>
                </a:solidFill>
                <a:latin typeface="KG Primary Penmanship"/>
              </a:rPr>
              <a:t>: </a:t>
            </a:r>
            <a:r>
              <a:rPr lang="en-US" sz="3359" dirty="0" err="1">
                <a:solidFill>
                  <a:srgbClr val="000000"/>
                </a:solidFill>
                <a:latin typeface="KG Primary Penmanship"/>
              </a:rPr>
              <a:t>Derin</a:t>
            </a:r>
            <a:r>
              <a:rPr lang="en-US" sz="3359" dirty="0">
                <a:solidFill>
                  <a:srgbClr val="000000"/>
                </a:solidFill>
                <a:latin typeface="KG Primary Penmanship"/>
              </a:rPr>
              <a:t> </a:t>
            </a:r>
            <a:r>
              <a:rPr lang="en-US" sz="3359" dirty="0" err="1">
                <a:solidFill>
                  <a:srgbClr val="000000"/>
                </a:solidFill>
                <a:latin typeface="KG Primary Penmanship"/>
              </a:rPr>
              <a:t>sinir</a:t>
            </a:r>
            <a:r>
              <a:rPr lang="en-US" sz="3359" dirty="0">
                <a:solidFill>
                  <a:srgbClr val="000000"/>
                </a:solidFill>
                <a:latin typeface="KG Primary Penmanship"/>
              </a:rPr>
              <a:t> </a:t>
            </a:r>
            <a:r>
              <a:rPr lang="en-US" sz="3359" dirty="0" err="1">
                <a:solidFill>
                  <a:srgbClr val="000000"/>
                </a:solidFill>
                <a:latin typeface="KG Primary Penmanship"/>
              </a:rPr>
              <a:t>ağları</a:t>
            </a:r>
            <a:r>
              <a:rPr lang="en-US" sz="3359" dirty="0">
                <a:solidFill>
                  <a:srgbClr val="000000"/>
                </a:solidFill>
                <a:latin typeface="KG Primary Penmanship"/>
              </a:rPr>
              <a:t> </a:t>
            </a:r>
            <a:r>
              <a:rPr lang="en-US" sz="3359" dirty="0" err="1">
                <a:solidFill>
                  <a:srgbClr val="000000"/>
                </a:solidFill>
                <a:latin typeface="KG Primary Penmanship"/>
              </a:rPr>
              <a:t>ile</a:t>
            </a:r>
            <a:r>
              <a:rPr lang="en-US" sz="3359" dirty="0">
                <a:solidFill>
                  <a:srgbClr val="000000"/>
                </a:solidFill>
                <a:latin typeface="KG Primary Penmanship"/>
              </a:rPr>
              <a:t> </a:t>
            </a:r>
            <a:r>
              <a:rPr lang="en-US" sz="3359" dirty="0" err="1">
                <a:solidFill>
                  <a:srgbClr val="000000"/>
                </a:solidFill>
                <a:latin typeface="KG Primary Penmanship"/>
              </a:rPr>
              <a:t>hızlı</a:t>
            </a:r>
            <a:r>
              <a:rPr lang="en-US" sz="3359" dirty="0">
                <a:solidFill>
                  <a:srgbClr val="000000"/>
                </a:solidFill>
                <a:latin typeface="KG Primary Penmanship"/>
              </a:rPr>
              <a:t> </a:t>
            </a:r>
            <a:r>
              <a:rPr lang="en-US" sz="3359" dirty="0" err="1">
                <a:solidFill>
                  <a:srgbClr val="000000"/>
                </a:solidFill>
                <a:latin typeface="KG Primary Penmanship"/>
              </a:rPr>
              <a:t>eğitim</a:t>
            </a:r>
            <a:r>
              <a:rPr lang="en-US" sz="3359" dirty="0">
                <a:solidFill>
                  <a:srgbClr val="000000"/>
                </a:solidFill>
                <a:latin typeface="KG Primary Penmanship"/>
              </a:rPr>
              <a:t> </a:t>
            </a:r>
            <a:r>
              <a:rPr lang="en-US" sz="3359" dirty="0" err="1">
                <a:solidFill>
                  <a:srgbClr val="000000"/>
                </a:solidFill>
                <a:latin typeface="KG Primary Penmanship"/>
              </a:rPr>
              <a:t>yapabilmek</a:t>
            </a:r>
            <a:r>
              <a:rPr lang="en-US" sz="3359" dirty="0">
                <a:solidFill>
                  <a:srgbClr val="000000"/>
                </a:solidFill>
                <a:latin typeface="KG Primary Penmanship"/>
              </a:rPr>
              <a:t> </a:t>
            </a:r>
            <a:r>
              <a:rPr lang="en-US" sz="3359" dirty="0" err="1">
                <a:solidFill>
                  <a:srgbClr val="000000"/>
                </a:solidFill>
                <a:latin typeface="KG Primary Penmanship"/>
              </a:rPr>
              <a:t>için</a:t>
            </a:r>
            <a:r>
              <a:rPr lang="en-US" sz="3359" dirty="0">
                <a:solidFill>
                  <a:srgbClr val="000000"/>
                </a:solidFill>
                <a:latin typeface="KG Primary Penmanship"/>
              </a:rPr>
              <a:t> </a:t>
            </a:r>
            <a:r>
              <a:rPr lang="en-US" sz="3359" dirty="0" err="1">
                <a:solidFill>
                  <a:srgbClr val="000000"/>
                </a:solidFill>
                <a:latin typeface="KG Primary Penmanship"/>
              </a:rPr>
              <a:t>tasarlanan</a:t>
            </a:r>
            <a:r>
              <a:rPr lang="en-US" sz="3359" dirty="0">
                <a:solidFill>
                  <a:srgbClr val="000000"/>
                </a:solidFill>
                <a:latin typeface="KG Primary Penmanship"/>
              </a:rPr>
              <a:t> </a:t>
            </a:r>
            <a:r>
              <a:rPr lang="en-US" sz="3359" dirty="0" err="1">
                <a:solidFill>
                  <a:srgbClr val="000000"/>
                </a:solidFill>
                <a:latin typeface="KG Primary Penmanship"/>
              </a:rPr>
              <a:t>açık</a:t>
            </a:r>
            <a:r>
              <a:rPr lang="en-US" sz="3359" dirty="0">
                <a:solidFill>
                  <a:srgbClr val="000000"/>
                </a:solidFill>
                <a:latin typeface="KG Primary Penmanship"/>
              </a:rPr>
              <a:t> </a:t>
            </a:r>
            <a:r>
              <a:rPr lang="en-US" sz="3359" dirty="0" err="1">
                <a:solidFill>
                  <a:srgbClr val="000000"/>
                </a:solidFill>
                <a:latin typeface="KG Primary Penmanship"/>
              </a:rPr>
              <a:t>kaynak</a:t>
            </a:r>
            <a:r>
              <a:rPr lang="en-US" sz="3359" dirty="0">
                <a:solidFill>
                  <a:srgbClr val="000000"/>
                </a:solidFill>
                <a:latin typeface="KG Primary Penmanship"/>
              </a:rPr>
              <a:t> </a:t>
            </a:r>
            <a:r>
              <a:rPr lang="en-US" sz="3359" dirty="0" err="1">
                <a:solidFill>
                  <a:srgbClr val="000000"/>
                </a:solidFill>
                <a:latin typeface="KG Primary Penmanship"/>
              </a:rPr>
              <a:t>kodlu</a:t>
            </a:r>
            <a:r>
              <a:rPr lang="en-US" sz="3359" dirty="0">
                <a:solidFill>
                  <a:srgbClr val="000000"/>
                </a:solidFill>
                <a:latin typeface="KG Primary Penmanship"/>
              </a:rPr>
              <a:t> </a:t>
            </a:r>
            <a:r>
              <a:rPr lang="en-US" sz="3359" dirty="0" err="1">
                <a:solidFill>
                  <a:srgbClr val="000000"/>
                </a:solidFill>
                <a:latin typeface="KG Primary Penmanship"/>
              </a:rPr>
              <a:t>bir</a:t>
            </a:r>
            <a:r>
              <a:rPr lang="en-US" sz="3359" dirty="0">
                <a:solidFill>
                  <a:srgbClr val="000000"/>
                </a:solidFill>
                <a:latin typeface="KG Primary Penmanship"/>
              </a:rPr>
              <a:t> </a:t>
            </a:r>
            <a:r>
              <a:rPr lang="en-US" sz="3359" dirty="0" err="1">
                <a:solidFill>
                  <a:srgbClr val="000000"/>
                </a:solidFill>
                <a:latin typeface="KG Primary Penmanship"/>
              </a:rPr>
              <a:t>sinir</a:t>
            </a:r>
            <a:r>
              <a:rPr lang="en-US" sz="3359" dirty="0">
                <a:solidFill>
                  <a:srgbClr val="000000"/>
                </a:solidFill>
                <a:latin typeface="KG Primary Penmanship"/>
              </a:rPr>
              <a:t> </a:t>
            </a:r>
            <a:r>
              <a:rPr lang="en-US" sz="3359" dirty="0" err="1">
                <a:solidFill>
                  <a:srgbClr val="000000"/>
                </a:solidFill>
                <a:latin typeface="KG Primary Penmanship"/>
              </a:rPr>
              <a:t>ağı</a:t>
            </a:r>
            <a:r>
              <a:rPr lang="en-US" sz="3359" dirty="0">
                <a:solidFill>
                  <a:srgbClr val="000000"/>
                </a:solidFill>
                <a:latin typeface="KG Primary Penmanship"/>
              </a:rPr>
              <a:t> </a:t>
            </a:r>
            <a:r>
              <a:rPr lang="en-US" sz="3359" dirty="0" err="1">
                <a:solidFill>
                  <a:srgbClr val="000000"/>
                </a:solidFill>
                <a:latin typeface="KG Primary Penmanship"/>
              </a:rPr>
              <a:t>kütüphanesidir</a:t>
            </a:r>
            <a:r>
              <a:rPr lang="en-US" sz="3359" dirty="0">
                <a:solidFill>
                  <a:srgbClr val="000000"/>
                </a:solidFill>
                <a:latin typeface="KG Primary Penmanship"/>
              </a:rPr>
              <a:t>.</a:t>
            </a:r>
          </a:p>
          <a:p>
            <a:pPr marL="725263" lvl="1" indent="-362632">
              <a:lnSpc>
                <a:spcPts val="3359"/>
              </a:lnSpc>
              <a:buFont typeface="Arial"/>
              <a:buChar char="•"/>
            </a:pPr>
            <a:r>
              <a:rPr lang="en-US" sz="3359" dirty="0" err="1">
                <a:solidFill>
                  <a:srgbClr val="000000"/>
                </a:solidFill>
                <a:latin typeface="KG Primary Penmanship"/>
              </a:rPr>
              <a:t>Pytorch</a:t>
            </a:r>
            <a:r>
              <a:rPr lang="en-US" sz="3359" dirty="0">
                <a:solidFill>
                  <a:srgbClr val="000000"/>
                </a:solidFill>
                <a:latin typeface="KG Primary Penmanship"/>
              </a:rPr>
              <a:t>: </a:t>
            </a:r>
            <a:r>
              <a:rPr lang="en-US" sz="3359" dirty="0" err="1">
                <a:solidFill>
                  <a:srgbClr val="000000"/>
                </a:solidFill>
                <a:latin typeface="KG Primary Penmanship"/>
              </a:rPr>
              <a:t>Derin</a:t>
            </a:r>
            <a:r>
              <a:rPr lang="en-US" sz="3359" dirty="0">
                <a:solidFill>
                  <a:srgbClr val="000000"/>
                </a:solidFill>
                <a:latin typeface="KG Primary Penmanship"/>
              </a:rPr>
              <a:t> </a:t>
            </a:r>
            <a:r>
              <a:rPr lang="en-US" sz="3359" dirty="0" err="1">
                <a:solidFill>
                  <a:srgbClr val="000000"/>
                </a:solidFill>
                <a:latin typeface="KG Primary Penmanship"/>
              </a:rPr>
              <a:t>öğrenme</a:t>
            </a:r>
            <a:r>
              <a:rPr lang="en-US" sz="3359" dirty="0">
                <a:solidFill>
                  <a:srgbClr val="000000"/>
                </a:solidFill>
                <a:latin typeface="KG Primary Penmanship"/>
              </a:rPr>
              <a:t> </a:t>
            </a:r>
            <a:r>
              <a:rPr lang="en-US" sz="3359" dirty="0" err="1">
                <a:solidFill>
                  <a:srgbClr val="000000"/>
                </a:solidFill>
                <a:latin typeface="KG Primary Penmanship"/>
              </a:rPr>
              <a:t>modellerinde</a:t>
            </a:r>
            <a:r>
              <a:rPr lang="en-US" sz="3359" dirty="0">
                <a:solidFill>
                  <a:srgbClr val="000000"/>
                </a:solidFill>
                <a:latin typeface="KG Primary Penmanship"/>
              </a:rPr>
              <a:t> </a:t>
            </a:r>
            <a:r>
              <a:rPr lang="en-US" sz="3359" dirty="0" err="1">
                <a:solidFill>
                  <a:srgbClr val="000000"/>
                </a:solidFill>
                <a:latin typeface="KG Primary Penmanship"/>
              </a:rPr>
              <a:t>esneklik</a:t>
            </a:r>
            <a:r>
              <a:rPr lang="en-US" sz="3359" dirty="0">
                <a:solidFill>
                  <a:srgbClr val="000000"/>
                </a:solidFill>
                <a:latin typeface="KG Primary Penmanship"/>
              </a:rPr>
              <a:t> </a:t>
            </a:r>
            <a:r>
              <a:rPr lang="en-US" sz="3359" dirty="0" err="1">
                <a:solidFill>
                  <a:srgbClr val="000000"/>
                </a:solidFill>
                <a:latin typeface="KG Primary Penmanship"/>
              </a:rPr>
              <a:t>ve</a:t>
            </a:r>
            <a:r>
              <a:rPr lang="en-US" sz="3359" dirty="0">
                <a:solidFill>
                  <a:srgbClr val="000000"/>
                </a:solidFill>
                <a:latin typeface="KG Primary Penmanship"/>
              </a:rPr>
              <a:t> </a:t>
            </a:r>
            <a:r>
              <a:rPr lang="en-US" sz="3359" dirty="0" err="1">
                <a:solidFill>
                  <a:srgbClr val="000000"/>
                </a:solidFill>
                <a:latin typeface="KG Primary Penmanship"/>
              </a:rPr>
              <a:t>hız</a:t>
            </a:r>
            <a:r>
              <a:rPr lang="en-US" sz="3359" dirty="0">
                <a:solidFill>
                  <a:srgbClr val="000000"/>
                </a:solidFill>
                <a:latin typeface="KG Primary Penmanship"/>
              </a:rPr>
              <a:t> </a:t>
            </a:r>
            <a:r>
              <a:rPr lang="en-US" sz="3359" dirty="0" err="1">
                <a:solidFill>
                  <a:srgbClr val="000000"/>
                </a:solidFill>
                <a:latin typeface="KG Primary Penmanship"/>
              </a:rPr>
              <a:t>ile</a:t>
            </a:r>
            <a:r>
              <a:rPr lang="en-US" sz="3359" dirty="0">
                <a:solidFill>
                  <a:srgbClr val="000000"/>
                </a:solidFill>
                <a:latin typeface="KG Primary Penmanship"/>
              </a:rPr>
              <a:t> </a:t>
            </a:r>
            <a:r>
              <a:rPr lang="en-US" sz="3359" dirty="0" err="1">
                <a:solidFill>
                  <a:srgbClr val="000000"/>
                </a:solidFill>
                <a:latin typeface="KG Primary Penmanship"/>
              </a:rPr>
              <a:t>geliştiricilerin</a:t>
            </a:r>
            <a:r>
              <a:rPr lang="en-US" sz="3359" dirty="0">
                <a:solidFill>
                  <a:srgbClr val="000000"/>
                </a:solidFill>
                <a:latin typeface="KG Primary Penmanship"/>
              </a:rPr>
              <a:t> </a:t>
            </a:r>
            <a:r>
              <a:rPr lang="en-US" sz="3359" dirty="0" err="1">
                <a:solidFill>
                  <a:srgbClr val="000000"/>
                </a:solidFill>
                <a:latin typeface="KG Primary Penmanship"/>
              </a:rPr>
              <a:t>işlerini</a:t>
            </a:r>
            <a:r>
              <a:rPr lang="en-US" sz="3359" dirty="0">
                <a:solidFill>
                  <a:srgbClr val="000000"/>
                </a:solidFill>
                <a:latin typeface="KG Primary Penmanship"/>
              </a:rPr>
              <a:t> </a:t>
            </a:r>
            <a:r>
              <a:rPr lang="en-US" sz="3359" dirty="0" err="1">
                <a:solidFill>
                  <a:srgbClr val="000000"/>
                </a:solidFill>
                <a:latin typeface="KG Primary Penmanship"/>
              </a:rPr>
              <a:t>oldukça</a:t>
            </a:r>
            <a:r>
              <a:rPr lang="en-US" sz="3359" dirty="0">
                <a:solidFill>
                  <a:srgbClr val="000000"/>
                </a:solidFill>
                <a:latin typeface="KG Primary Penmanship"/>
              </a:rPr>
              <a:t> </a:t>
            </a:r>
            <a:r>
              <a:rPr lang="en-US" sz="3359" dirty="0" err="1">
                <a:solidFill>
                  <a:srgbClr val="000000"/>
                </a:solidFill>
                <a:latin typeface="KG Primary Penmanship"/>
              </a:rPr>
              <a:t>kolaylaştıran</a:t>
            </a:r>
            <a:r>
              <a:rPr lang="en-US" sz="3359" dirty="0">
                <a:solidFill>
                  <a:srgbClr val="000000"/>
                </a:solidFill>
                <a:latin typeface="KG Primary Penmanship"/>
              </a:rPr>
              <a:t> </a:t>
            </a:r>
            <a:r>
              <a:rPr lang="en-US" sz="3359" dirty="0" err="1">
                <a:solidFill>
                  <a:srgbClr val="000000"/>
                </a:solidFill>
                <a:latin typeface="KG Primary Penmanship"/>
              </a:rPr>
              <a:t>bir</a:t>
            </a:r>
            <a:r>
              <a:rPr lang="en-US" sz="3359" dirty="0">
                <a:solidFill>
                  <a:srgbClr val="000000"/>
                </a:solidFill>
                <a:latin typeface="KG Primary Penmanship"/>
              </a:rPr>
              <a:t> </a:t>
            </a:r>
            <a:r>
              <a:rPr lang="en-US" sz="3359" dirty="0" err="1">
                <a:solidFill>
                  <a:srgbClr val="000000"/>
                </a:solidFill>
                <a:latin typeface="KG Primary Penmanship"/>
              </a:rPr>
              <a:t>kütüphanedir</a:t>
            </a:r>
            <a:r>
              <a:rPr lang="en-US" sz="3359" dirty="0">
                <a:solidFill>
                  <a:srgbClr val="000000"/>
                </a:solidFill>
                <a:latin typeface="KG Primary Penmanship"/>
              </a:rPr>
              <a:t>.</a:t>
            </a:r>
          </a:p>
          <a:p>
            <a:pPr marL="725263" lvl="1" indent="-362632">
              <a:lnSpc>
                <a:spcPts val="3359"/>
              </a:lnSpc>
              <a:buFont typeface="Arial"/>
              <a:buChar char="•"/>
            </a:pPr>
            <a:r>
              <a:rPr lang="en-US" sz="3359" dirty="0">
                <a:solidFill>
                  <a:srgbClr val="000000"/>
                </a:solidFill>
                <a:latin typeface="KG Primary Penmanship"/>
              </a:rPr>
              <a:t>Pandas: </a:t>
            </a:r>
            <a:r>
              <a:rPr lang="en-US" sz="3359" dirty="0" err="1">
                <a:solidFill>
                  <a:srgbClr val="000000"/>
                </a:solidFill>
                <a:latin typeface="KG Primary Penmanship"/>
              </a:rPr>
              <a:t>Tablosal</a:t>
            </a:r>
            <a:r>
              <a:rPr lang="en-US" sz="3359" dirty="0">
                <a:solidFill>
                  <a:srgbClr val="000000"/>
                </a:solidFill>
                <a:latin typeface="KG Primary Penmanship"/>
              </a:rPr>
              <a:t> </a:t>
            </a:r>
            <a:r>
              <a:rPr lang="en-US" sz="3359" dirty="0" err="1">
                <a:solidFill>
                  <a:srgbClr val="000000"/>
                </a:solidFill>
                <a:latin typeface="KG Primary Penmanship"/>
              </a:rPr>
              <a:t>veri</a:t>
            </a:r>
            <a:r>
              <a:rPr lang="en-US" sz="3359" dirty="0">
                <a:solidFill>
                  <a:srgbClr val="000000"/>
                </a:solidFill>
                <a:latin typeface="KG Primary Penmanship"/>
              </a:rPr>
              <a:t> </a:t>
            </a:r>
            <a:r>
              <a:rPr lang="en-US" sz="3359" dirty="0" err="1">
                <a:solidFill>
                  <a:srgbClr val="000000"/>
                </a:solidFill>
                <a:latin typeface="KG Primary Penmanship"/>
              </a:rPr>
              <a:t>işlemesi</a:t>
            </a:r>
            <a:r>
              <a:rPr lang="en-US" sz="3359" dirty="0">
                <a:solidFill>
                  <a:srgbClr val="000000"/>
                </a:solidFill>
                <a:latin typeface="KG Primary Penmanship"/>
              </a:rPr>
              <a:t> </a:t>
            </a:r>
            <a:r>
              <a:rPr lang="en-US" sz="3359" dirty="0" err="1">
                <a:solidFill>
                  <a:srgbClr val="000000"/>
                </a:solidFill>
                <a:latin typeface="KG Primary Penmanship"/>
              </a:rPr>
              <a:t>ve</a:t>
            </a:r>
            <a:r>
              <a:rPr lang="en-US" sz="3359" dirty="0">
                <a:solidFill>
                  <a:srgbClr val="000000"/>
                </a:solidFill>
                <a:latin typeface="KG Primary Penmanship"/>
              </a:rPr>
              <a:t> </a:t>
            </a:r>
            <a:r>
              <a:rPr lang="en-US" sz="3359" dirty="0" err="1">
                <a:solidFill>
                  <a:srgbClr val="000000"/>
                </a:solidFill>
                <a:latin typeface="KG Primary Penmanship"/>
              </a:rPr>
              <a:t>analizi</a:t>
            </a:r>
            <a:r>
              <a:rPr lang="en-US" sz="3359" dirty="0">
                <a:solidFill>
                  <a:srgbClr val="000000"/>
                </a:solidFill>
                <a:latin typeface="KG Primary Penmanship"/>
              </a:rPr>
              <a:t> </a:t>
            </a:r>
            <a:r>
              <a:rPr lang="en-US" sz="3359" dirty="0" err="1">
                <a:solidFill>
                  <a:srgbClr val="000000"/>
                </a:solidFill>
                <a:latin typeface="KG Primary Penmanship"/>
              </a:rPr>
              <a:t>için</a:t>
            </a:r>
            <a:r>
              <a:rPr lang="en-US" sz="3359" dirty="0">
                <a:solidFill>
                  <a:srgbClr val="000000"/>
                </a:solidFill>
                <a:latin typeface="KG Primary Penmanship"/>
              </a:rPr>
              <a:t> </a:t>
            </a:r>
            <a:r>
              <a:rPr lang="en-US" sz="3359" dirty="0" err="1">
                <a:solidFill>
                  <a:srgbClr val="000000"/>
                </a:solidFill>
                <a:latin typeface="KG Primary Penmanship"/>
              </a:rPr>
              <a:t>kullanılan</a:t>
            </a:r>
            <a:r>
              <a:rPr lang="en-US" sz="3359" dirty="0">
                <a:solidFill>
                  <a:srgbClr val="000000"/>
                </a:solidFill>
                <a:latin typeface="KG Primary Penmanship"/>
              </a:rPr>
              <a:t> Python </a:t>
            </a:r>
            <a:r>
              <a:rPr lang="en-US" sz="3359" dirty="0" err="1">
                <a:solidFill>
                  <a:srgbClr val="000000"/>
                </a:solidFill>
                <a:latin typeface="KG Primary Penmanship"/>
              </a:rPr>
              <a:t>temel</a:t>
            </a:r>
            <a:r>
              <a:rPr lang="en-US" sz="3359" dirty="0">
                <a:solidFill>
                  <a:srgbClr val="000000"/>
                </a:solidFill>
                <a:latin typeface="KG Primary Penmanship"/>
              </a:rPr>
              <a:t> </a:t>
            </a:r>
            <a:r>
              <a:rPr lang="en-US" sz="3359" dirty="0" err="1">
                <a:solidFill>
                  <a:srgbClr val="000000"/>
                </a:solidFill>
                <a:latin typeface="KG Primary Penmanship"/>
              </a:rPr>
              <a:t>kütüphanesidir</a:t>
            </a:r>
            <a:r>
              <a:rPr lang="en-US" sz="3359" dirty="0">
                <a:solidFill>
                  <a:srgbClr val="000000"/>
                </a:solidFill>
                <a:latin typeface="KG Primary Penmanship"/>
              </a:rPr>
              <a:t>.</a:t>
            </a:r>
          </a:p>
          <a:p>
            <a:pPr marL="725263" lvl="1" indent="-362632">
              <a:lnSpc>
                <a:spcPts val="3359"/>
              </a:lnSpc>
              <a:buFont typeface="Arial"/>
              <a:buChar char="•"/>
            </a:pPr>
            <a:r>
              <a:rPr lang="en-US" sz="3359" dirty="0">
                <a:solidFill>
                  <a:srgbClr val="000000"/>
                </a:solidFill>
                <a:latin typeface="KG Primary Penmanship"/>
              </a:rPr>
              <a:t>Pillow: </a:t>
            </a:r>
            <a:r>
              <a:rPr lang="en-US" sz="3359" dirty="0" err="1">
                <a:solidFill>
                  <a:srgbClr val="000000"/>
                </a:solidFill>
                <a:latin typeface="KG Primary Penmanship"/>
              </a:rPr>
              <a:t>Görüntü</a:t>
            </a:r>
            <a:r>
              <a:rPr lang="en-US" sz="3359" dirty="0">
                <a:solidFill>
                  <a:srgbClr val="000000"/>
                </a:solidFill>
                <a:latin typeface="KG Primary Penmanship"/>
              </a:rPr>
              <a:t> </a:t>
            </a:r>
            <a:r>
              <a:rPr lang="en-US" sz="3359" dirty="0" err="1">
                <a:solidFill>
                  <a:srgbClr val="000000"/>
                </a:solidFill>
                <a:latin typeface="KG Primary Penmanship"/>
              </a:rPr>
              <a:t>işleme</a:t>
            </a:r>
            <a:r>
              <a:rPr lang="en-US" sz="3359" dirty="0">
                <a:solidFill>
                  <a:srgbClr val="000000"/>
                </a:solidFill>
                <a:latin typeface="KG Primary Penmanship"/>
              </a:rPr>
              <a:t> </a:t>
            </a:r>
            <a:r>
              <a:rPr lang="en-US" sz="3359" dirty="0" err="1">
                <a:solidFill>
                  <a:srgbClr val="000000"/>
                </a:solidFill>
                <a:latin typeface="KG Primary Penmanship"/>
              </a:rPr>
              <a:t>için</a:t>
            </a:r>
            <a:r>
              <a:rPr lang="en-US" sz="3359" dirty="0">
                <a:solidFill>
                  <a:srgbClr val="000000"/>
                </a:solidFill>
                <a:latin typeface="KG Primary Penmanship"/>
              </a:rPr>
              <a:t> </a:t>
            </a:r>
            <a:r>
              <a:rPr lang="en-US" sz="3359" dirty="0" err="1">
                <a:solidFill>
                  <a:srgbClr val="000000"/>
                </a:solidFill>
                <a:latin typeface="KG Primary Penmanship"/>
              </a:rPr>
              <a:t>kullanılan</a:t>
            </a:r>
            <a:r>
              <a:rPr lang="en-US" sz="3359" dirty="0">
                <a:solidFill>
                  <a:srgbClr val="000000"/>
                </a:solidFill>
                <a:latin typeface="KG Primary Penmanship"/>
              </a:rPr>
              <a:t> Python </a:t>
            </a:r>
            <a:r>
              <a:rPr lang="en-US" sz="3359" dirty="0" err="1">
                <a:solidFill>
                  <a:srgbClr val="000000"/>
                </a:solidFill>
                <a:latin typeface="KG Primary Penmanship"/>
              </a:rPr>
              <a:t>temel</a:t>
            </a:r>
            <a:r>
              <a:rPr lang="en-US" sz="3359" dirty="0">
                <a:solidFill>
                  <a:srgbClr val="000000"/>
                </a:solidFill>
                <a:latin typeface="KG Primary Penmanship"/>
              </a:rPr>
              <a:t> </a:t>
            </a:r>
            <a:r>
              <a:rPr lang="en-US" sz="3359" dirty="0" err="1">
                <a:solidFill>
                  <a:srgbClr val="000000"/>
                </a:solidFill>
                <a:latin typeface="KG Primary Penmanship"/>
              </a:rPr>
              <a:t>kütüphanesidir</a:t>
            </a:r>
            <a:r>
              <a:rPr lang="en-US" sz="3359" dirty="0">
                <a:solidFill>
                  <a:srgbClr val="000000"/>
                </a:solidFill>
                <a:latin typeface="KG Primary Penmanship"/>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B927"/>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915081"/>
            <a:ext cx="16230600" cy="1548131"/>
            <a:chOff x="0" y="0"/>
            <a:chExt cx="4274726" cy="407738"/>
          </a:xfrm>
        </p:grpSpPr>
        <p:sp>
          <p:nvSpPr>
            <p:cNvPr id="6" name="Freeform 6"/>
            <p:cNvSpPr/>
            <p:nvPr/>
          </p:nvSpPr>
          <p:spPr>
            <a:xfrm>
              <a:off x="0" y="0"/>
              <a:ext cx="4274726" cy="407738"/>
            </a:xfrm>
            <a:custGeom>
              <a:avLst/>
              <a:gdLst/>
              <a:ahLst/>
              <a:cxnLst/>
              <a:rect l="l" t="t" r="r" b="b"/>
              <a:pathLst>
                <a:path w="4274726" h="407738">
                  <a:moveTo>
                    <a:pt x="0" y="0"/>
                  </a:moveTo>
                  <a:lnTo>
                    <a:pt x="4274726" y="0"/>
                  </a:lnTo>
                  <a:lnTo>
                    <a:pt x="4274726" y="407738"/>
                  </a:lnTo>
                  <a:lnTo>
                    <a:pt x="0" y="407738"/>
                  </a:lnTo>
                  <a:close/>
                </a:path>
              </a:pathLst>
            </a:custGeom>
            <a:solidFill>
              <a:srgbClr val="FFDA89"/>
            </a:solidFill>
          </p:spPr>
        </p:sp>
        <p:sp>
          <p:nvSpPr>
            <p:cNvPr id="7" name="TextBox 7"/>
            <p:cNvSpPr txBox="1"/>
            <p:nvPr/>
          </p:nvSpPr>
          <p:spPr>
            <a:xfrm>
              <a:off x="0" y="-38100"/>
              <a:ext cx="4274726" cy="44583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8917698" y="3742627"/>
            <a:ext cx="8648980" cy="3764744"/>
          </a:xfrm>
          <a:custGeom>
            <a:avLst/>
            <a:gdLst/>
            <a:ahLst/>
            <a:cxnLst/>
            <a:rect l="l" t="t" r="r" b="b"/>
            <a:pathLst>
              <a:path w="8648980" h="3764744">
                <a:moveTo>
                  <a:pt x="0" y="0"/>
                </a:moveTo>
                <a:lnTo>
                  <a:pt x="8648980" y="0"/>
                </a:lnTo>
                <a:lnTo>
                  <a:pt x="8648980" y="3764744"/>
                </a:lnTo>
                <a:lnTo>
                  <a:pt x="0" y="3764744"/>
                </a:lnTo>
                <a:lnTo>
                  <a:pt x="0" y="0"/>
                </a:lnTo>
                <a:close/>
              </a:path>
            </a:pathLst>
          </a:custGeom>
          <a:blipFill>
            <a:blip r:embed="rId2"/>
            <a:stretch>
              <a:fillRect/>
            </a:stretch>
          </a:blipFill>
        </p:spPr>
      </p:sp>
      <p:sp>
        <p:nvSpPr>
          <p:cNvPr id="9" name="TextBox 9"/>
          <p:cNvSpPr txBox="1"/>
          <p:nvPr/>
        </p:nvSpPr>
        <p:spPr>
          <a:xfrm>
            <a:off x="2107871" y="1149094"/>
            <a:ext cx="14072258" cy="718798"/>
          </a:xfrm>
          <a:prstGeom prst="rect">
            <a:avLst/>
          </a:prstGeom>
        </p:spPr>
        <p:txBody>
          <a:bodyPr lIns="0" tIns="0" rIns="0" bIns="0" rtlCol="0" anchor="t">
            <a:spAutoFit/>
          </a:bodyPr>
          <a:lstStyle/>
          <a:p>
            <a:pPr algn="ctr">
              <a:lnSpc>
                <a:spcPts val="5850"/>
              </a:lnSpc>
            </a:pPr>
            <a:r>
              <a:rPr lang="en-US" sz="4178">
                <a:solidFill>
                  <a:srgbClr val="000000"/>
                </a:solidFill>
                <a:latin typeface="Francois One"/>
              </a:rPr>
              <a:t>PYTHON ILE YAPAY ZEKÂ VERI İŞLEME </a:t>
            </a:r>
          </a:p>
        </p:txBody>
      </p:sp>
      <p:grpSp>
        <p:nvGrpSpPr>
          <p:cNvPr id="10" name="Group 10"/>
          <p:cNvGrpSpPr/>
          <p:nvPr/>
        </p:nvGrpSpPr>
        <p:grpSpPr>
          <a:xfrm>
            <a:off x="1028700" y="2619522"/>
            <a:ext cx="7664578" cy="6638778"/>
            <a:chOff x="0" y="0"/>
            <a:chExt cx="2018654" cy="1748485"/>
          </a:xfrm>
        </p:grpSpPr>
        <p:sp>
          <p:nvSpPr>
            <p:cNvPr id="11" name="Freeform 11"/>
            <p:cNvSpPr/>
            <p:nvPr/>
          </p:nvSpPr>
          <p:spPr>
            <a:xfrm>
              <a:off x="0" y="0"/>
              <a:ext cx="2018654" cy="1748485"/>
            </a:xfrm>
            <a:custGeom>
              <a:avLst/>
              <a:gdLst/>
              <a:ahLst/>
              <a:cxnLst/>
              <a:rect l="l" t="t" r="r" b="b"/>
              <a:pathLst>
                <a:path w="2018654" h="1748485">
                  <a:moveTo>
                    <a:pt x="0" y="0"/>
                  </a:moveTo>
                  <a:lnTo>
                    <a:pt x="2018654" y="0"/>
                  </a:lnTo>
                  <a:lnTo>
                    <a:pt x="2018654" y="1748485"/>
                  </a:lnTo>
                  <a:lnTo>
                    <a:pt x="0" y="1748485"/>
                  </a:lnTo>
                  <a:close/>
                </a:path>
              </a:pathLst>
            </a:custGeom>
            <a:solidFill>
              <a:srgbClr val="FFDA89"/>
            </a:solidFill>
            <a:ln cap="sq">
              <a:noFill/>
              <a:prstDash val="solid"/>
              <a:miter/>
            </a:ln>
          </p:spPr>
        </p:sp>
        <p:sp>
          <p:nvSpPr>
            <p:cNvPr id="12" name="TextBox 12"/>
            <p:cNvSpPr txBox="1"/>
            <p:nvPr/>
          </p:nvSpPr>
          <p:spPr>
            <a:xfrm>
              <a:off x="0" y="-38100"/>
              <a:ext cx="2018654" cy="178658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3" name="TextBox 13"/>
          <p:cNvSpPr txBox="1"/>
          <p:nvPr/>
        </p:nvSpPr>
        <p:spPr>
          <a:xfrm>
            <a:off x="1158305" y="3943262"/>
            <a:ext cx="7405368" cy="4017441"/>
          </a:xfrm>
          <a:prstGeom prst="rect">
            <a:avLst/>
          </a:prstGeom>
        </p:spPr>
        <p:txBody>
          <a:bodyPr lIns="0" tIns="0" rIns="0" bIns="0" rtlCol="0" anchor="t">
            <a:spAutoFit/>
          </a:bodyPr>
          <a:lstStyle/>
          <a:p>
            <a:pPr marL="629770" lvl="1" indent="-314885">
              <a:lnSpc>
                <a:spcPts val="2916"/>
              </a:lnSpc>
              <a:buFont typeface="Arial"/>
              <a:buChar char="•"/>
            </a:pPr>
            <a:r>
              <a:rPr lang="en-US" sz="2916">
                <a:solidFill>
                  <a:srgbClr val="000000"/>
                </a:solidFill>
                <a:latin typeface="KG Primary Penmanship"/>
              </a:rPr>
              <a:t>Yapay zekâda veri işleme hem makine öğrenmesi hem de derin öğrenme modellerinden doğru bir biçimde yararlanmak için kullanılan bir tekniktir. Makine öğrenimi yapay zekânın bir alt kümesidir, bilgisayarların verilerden anlamlı sonuçlar elde edilmesini sağlayan önemli tekniklerden birisidir. Derin öğrenme ise, beyindeki sinir ağlarını örnek alarak çalışan karmaşık sorunların çözülmesini sağlayan makine öğreniminin alt kümesidir. Yapay zekâda toplanan veriler üzerinde; eksiklik, gürültü (yanlış veri) ve tutarsızlık gibi farklı nedenlerden dolayı veri işleme problemleri yaşanabilir.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B927"/>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915081"/>
            <a:ext cx="16230600" cy="1548131"/>
            <a:chOff x="0" y="0"/>
            <a:chExt cx="4274726" cy="407738"/>
          </a:xfrm>
        </p:grpSpPr>
        <p:sp>
          <p:nvSpPr>
            <p:cNvPr id="6" name="Freeform 6"/>
            <p:cNvSpPr/>
            <p:nvPr/>
          </p:nvSpPr>
          <p:spPr>
            <a:xfrm>
              <a:off x="0" y="0"/>
              <a:ext cx="4274726" cy="407738"/>
            </a:xfrm>
            <a:custGeom>
              <a:avLst/>
              <a:gdLst/>
              <a:ahLst/>
              <a:cxnLst/>
              <a:rect l="l" t="t" r="r" b="b"/>
              <a:pathLst>
                <a:path w="4274726" h="407738">
                  <a:moveTo>
                    <a:pt x="0" y="0"/>
                  </a:moveTo>
                  <a:lnTo>
                    <a:pt x="4274726" y="0"/>
                  </a:lnTo>
                  <a:lnTo>
                    <a:pt x="4274726" y="407738"/>
                  </a:lnTo>
                  <a:lnTo>
                    <a:pt x="0" y="407738"/>
                  </a:lnTo>
                  <a:close/>
                </a:path>
              </a:pathLst>
            </a:custGeom>
            <a:solidFill>
              <a:srgbClr val="FFDA89"/>
            </a:solidFill>
          </p:spPr>
        </p:sp>
        <p:sp>
          <p:nvSpPr>
            <p:cNvPr id="7" name="TextBox 7"/>
            <p:cNvSpPr txBox="1"/>
            <p:nvPr/>
          </p:nvSpPr>
          <p:spPr>
            <a:xfrm>
              <a:off x="0" y="-38100"/>
              <a:ext cx="4274726" cy="44583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28700" y="2619522"/>
            <a:ext cx="7664578" cy="6638778"/>
            <a:chOff x="0" y="0"/>
            <a:chExt cx="2018654" cy="1748485"/>
          </a:xfrm>
        </p:grpSpPr>
        <p:sp>
          <p:nvSpPr>
            <p:cNvPr id="9" name="Freeform 9"/>
            <p:cNvSpPr/>
            <p:nvPr/>
          </p:nvSpPr>
          <p:spPr>
            <a:xfrm>
              <a:off x="0" y="0"/>
              <a:ext cx="2018654" cy="1748485"/>
            </a:xfrm>
            <a:custGeom>
              <a:avLst/>
              <a:gdLst/>
              <a:ahLst/>
              <a:cxnLst/>
              <a:rect l="l" t="t" r="r" b="b"/>
              <a:pathLst>
                <a:path w="2018654" h="1748485">
                  <a:moveTo>
                    <a:pt x="0" y="0"/>
                  </a:moveTo>
                  <a:lnTo>
                    <a:pt x="2018654" y="0"/>
                  </a:lnTo>
                  <a:lnTo>
                    <a:pt x="2018654" y="1748485"/>
                  </a:lnTo>
                  <a:lnTo>
                    <a:pt x="0" y="1748485"/>
                  </a:lnTo>
                  <a:close/>
                </a:path>
              </a:pathLst>
            </a:custGeom>
            <a:solidFill>
              <a:srgbClr val="FFDA89"/>
            </a:solidFill>
            <a:ln cap="sq">
              <a:noFill/>
              <a:prstDash val="solid"/>
              <a:miter/>
            </a:ln>
          </p:spPr>
        </p:sp>
        <p:sp>
          <p:nvSpPr>
            <p:cNvPr id="10" name="TextBox 10"/>
            <p:cNvSpPr txBox="1"/>
            <p:nvPr/>
          </p:nvSpPr>
          <p:spPr>
            <a:xfrm>
              <a:off x="0" y="-38100"/>
              <a:ext cx="2018654" cy="178658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1" name="Freeform 11"/>
          <p:cNvSpPr/>
          <p:nvPr/>
        </p:nvSpPr>
        <p:spPr>
          <a:xfrm>
            <a:off x="9144000" y="3384933"/>
            <a:ext cx="7728925" cy="4872583"/>
          </a:xfrm>
          <a:custGeom>
            <a:avLst/>
            <a:gdLst/>
            <a:ahLst/>
            <a:cxnLst/>
            <a:rect l="l" t="t" r="r" b="b"/>
            <a:pathLst>
              <a:path w="7728925" h="4872583">
                <a:moveTo>
                  <a:pt x="0" y="0"/>
                </a:moveTo>
                <a:lnTo>
                  <a:pt x="7728925" y="0"/>
                </a:lnTo>
                <a:lnTo>
                  <a:pt x="7728925" y="4872583"/>
                </a:lnTo>
                <a:lnTo>
                  <a:pt x="0" y="4872583"/>
                </a:lnTo>
                <a:lnTo>
                  <a:pt x="0" y="0"/>
                </a:lnTo>
                <a:close/>
              </a:path>
            </a:pathLst>
          </a:custGeom>
          <a:blipFill>
            <a:blip r:embed="rId2"/>
            <a:stretch>
              <a:fillRect/>
            </a:stretch>
          </a:blipFill>
        </p:spPr>
      </p:sp>
      <p:sp>
        <p:nvSpPr>
          <p:cNvPr id="12" name="TextBox 12"/>
          <p:cNvSpPr txBox="1"/>
          <p:nvPr/>
        </p:nvSpPr>
        <p:spPr>
          <a:xfrm>
            <a:off x="2107871" y="1149094"/>
            <a:ext cx="14072258" cy="718798"/>
          </a:xfrm>
          <a:prstGeom prst="rect">
            <a:avLst/>
          </a:prstGeom>
        </p:spPr>
        <p:txBody>
          <a:bodyPr lIns="0" tIns="0" rIns="0" bIns="0" rtlCol="0" anchor="t">
            <a:spAutoFit/>
          </a:bodyPr>
          <a:lstStyle/>
          <a:p>
            <a:pPr algn="ctr">
              <a:lnSpc>
                <a:spcPts val="5850"/>
              </a:lnSpc>
            </a:pPr>
            <a:r>
              <a:rPr lang="en-US" sz="4178">
                <a:solidFill>
                  <a:srgbClr val="000000"/>
                </a:solidFill>
                <a:latin typeface="Francois One"/>
              </a:rPr>
              <a:t>PYTHON ILE YAPAY ZEKÂ VERI İŞLEME </a:t>
            </a:r>
          </a:p>
        </p:txBody>
      </p:sp>
      <p:sp>
        <p:nvSpPr>
          <p:cNvPr id="13" name="TextBox 13"/>
          <p:cNvSpPr txBox="1"/>
          <p:nvPr/>
        </p:nvSpPr>
        <p:spPr>
          <a:xfrm>
            <a:off x="1158305" y="3658406"/>
            <a:ext cx="7405368" cy="4686476"/>
          </a:xfrm>
          <a:prstGeom prst="rect">
            <a:avLst/>
          </a:prstGeom>
        </p:spPr>
        <p:txBody>
          <a:bodyPr lIns="0" tIns="0" rIns="0" bIns="0" rtlCol="0" anchor="t">
            <a:spAutoFit/>
          </a:bodyPr>
          <a:lstStyle/>
          <a:p>
            <a:pPr marL="608181" lvl="1" indent="-304090">
              <a:lnSpc>
                <a:spcPts val="2816"/>
              </a:lnSpc>
              <a:buFont typeface="Arial"/>
              <a:buChar char="•"/>
            </a:pPr>
            <a:r>
              <a:rPr lang="en-US" sz="2816" u="sng" dirty="0" err="1">
                <a:solidFill>
                  <a:srgbClr val="000000"/>
                </a:solidFill>
                <a:latin typeface="KG Primary Penmanship"/>
              </a:rPr>
              <a:t>Eksik</a:t>
            </a:r>
            <a:r>
              <a:rPr lang="en-US" sz="2816" u="sng" dirty="0">
                <a:solidFill>
                  <a:srgbClr val="000000"/>
                </a:solidFill>
                <a:latin typeface="KG Primary Penmanship"/>
              </a:rPr>
              <a:t> </a:t>
            </a:r>
            <a:r>
              <a:rPr lang="en-US" sz="2816" u="sng" dirty="0" err="1">
                <a:solidFill>
                  <a:srgbClr val="000000"/>
                </a:solidFill>
                <a:latin typeface="KG Primary Penmanship"/>
              </a:rPr>
              <a:t>Verileri</a:t>
            </a:r>
            <a:r>
              <a:rPr lang="en-US" sz="2816" u="sng" dirty="0">
                <a:solidFill>
                  <a:srgbClr val="000000"/>
                </a:solidFill>
                <a:latin typeface="KG Primary Penmanship"/>
              </a:rPr>
              <a:t> </a:t>
            </a:r>
            <a:r>
              <a:rPr lang="en-US" sz="2816" u="sng" dirty="0" err="1">
                <a:solidFill>
                  <a:srgbClr val="000000"/>
                </a:solidFill>
                <a:latin typeface="KG Primary Penmanship"/>
              </a:rPr>
              <a:t>Tamamlama</a:t>
            </a:r>
            <a:r>
              <a:rPr lang="en-US" sz="2816" u="sng" dirty="0">
                <a:solidFill>
                  <a:srgbClr val="000000"/>
                </a:solidFill>
                <a:latin typeface="KG Primary Penmanship"/>
              </a:rPr>
              <a:t>:</a:t>
            </a:r>
            <a:r>
              <a:rPr lang="en-US" sz="2816" dirty="0">
                <a:solidFill>
                  <a:srgbClr val="000000"/>
                </a:solidFill>
                <a:latin typeface="KG Primary Penmanship"/>
              </a:rPr>
              <a:t> </a:t>
            </a:r>
            <a:r>
              <a:rPr lang="en-US" sz="2816" dirty="0" err="1">
                <a:solidFill>
                  <a:srgbClr val="000000"/>
                </a:solidFill>
                <a:latin typeface="KG Primary Penmanship"/>
              </a:rPr>
              <a:t>Yapay</a:t>
            </a:r>
            <a:r>
              <a:rPr lang="en-US" sz="2816" dirty="0">
                <a:solidFill>
                  <a:srgbClr val="000000"/>
                </a:solidFill>
                <a:latin typeface="KG Primary Penmanship"/>
              </a:rPr>
              <a:t> </a:t>
            </a:r>
            <a:r>
              <a:rPr lang="en-US" sz="2816" dirty="0" err="1">
                <a:solidFill>
                  <a:srgbClr val="000000"/>
                </a:solidFill>
                <a:latin typeface="KG Primary Penmanship"/>
              </a:rPr>
              <a:t>zekâ</a:t>
            </a:r>
            <a:r>
              <a:rPr lang="en-US" sz="2816" dirty="0">
                <a:solidFill>
                  <a:srgbClr val="000000"/>
                </a:solidFill>
                <a:latin typeface="KG Primary Penmanship"/>
              </a:rPr>
              <a:t> </a:t>
            </a:r>
            <a:r>
              <a:rPr lang="en-US" sz="2816" dirty="0" err="1">
                <a:solidFill>
                  <a:srgbClr val="000000"/>
                </a:solidFill>
                <a:latin typeface="KG Primary Penmanship"/>
              </a:rPr>
              <a:t>veri</a:t>
            </a:r>
            <a:r>
              <a:rPr lang="en-US" sz="2816" dirty="0">
                <a:solidFill>
                  <a:srgbClr val="000000"/>
                </a:solidFill>
                <a:latin typeface="KG Primary Penmanship"/>
              </a:rPr>
              <a:t> </a:t>
            </a:r>
            <a:r>
              <a:rPr lang="en-US" sz="2816" dirty="0" err="1">
                <a:solidFill>
                  <a:srgbClr val="000000"/>
                </a:solidFill>
                <a:latin typeface="KG Primary Penmanship"/>
              </a:rPr>
              <a:t>işleme</a:t>
            </a:r>
            <a:r>
              <a:rPr lang="en-US" sz="2816" dirty="0">
                <a:solidFill>
                  <a:srgbClr val="000000"/>
                </a:solidFill>
                <a:latin typeface="KG Primary Penmanship"/>
              </a:rPr>
              <a:t> </a:t>
            </a:r>
            <a:r>
              <a:rPr lang="en-US" sz="2816" dirty="0" err="1">
                <a:solidFill>
                  <a:srgbClr val="000000"/>
                </a:solidFill>
                <a:latin typeface="KG Primary Penmanship"/>
              </a:rPr>
              <a:t>sürecinde</a:t>
            </a:r>
            <a:r>
              <a:rPr lang="en-US" sz="2816" dirty="0">
                <a:solidFill>
                  <a:srgbClr val="000000"/>
                </a:solidFill>
                <a:latin typeface="KG Primary Penmanship"/>
              </a:rPr>
              <a:t> ilk </a:t>
            </a:r>
            <a:r>
              <a:rPr lang="en-US" sz="2816" dirty="0" err="1">
                <a:solidFill>
                  <a:srgbClr val="000000"/>
                </a:solidFill>
                <a:latin typeface="KG Primary Penmanship"/>
              </a:rPr>
              <a:t>aşamada</a:t>
            </a:r>
            <a:r>
              <a:rPr lang="en-US" sz="2816" dirty="0">
                <a:solidFill>
                  <a:srgbClr val="000000"/>
                </a:solidFill>
                <a:latin typeface="KG Primary Penmanship"/>
              </a:rPr>
              <a:t> </a:t>
            </a:r>
            <a:r>
              <a:rPr lang="en-US" sz="2816" dirty="0" err="1">
                <a:solidFill>
                  <a:srgbClr val="000000"/>
                </a:solidFill>
                <a:latin typeface="KG Primary Penmanship"/>
              </a:rPr>
              <a:t>toplanan</a:t>
            </a:r>
            <a:r>
              <a:rPr lang="en-US" sz="2816" dirty="0">
                <a:solidFill>
                  <a:srgbClr val="000000"/>
                </a:solidFill>
                <a:latin typeface="KG Primary Penmanship"/>
              </a:rPr>
              <a:t> </a:t>
            </a:r>
            <a:r>
              <a:rPr lang="en-US" sz="2816" dirty="0" err="1">
                <a:solidFill>
                  <a:srgbClr val="000000"/>
                </a:solidFill>
                <a:latin typeface="KG Primary Penmanship"/>
              </a:rPr>
              <a:t>verilerdeki</a:t>
            </a:r>
            <a:r>
              <a:rPr lang="en-US" sz="2816" dirty="0">
                <a:solidFill>
                  <a:srgbClr val="000000"/>
                </a:solidFill>
                <a:latin typeface="KG Primary Penmanship"/>
              </a:rPr>
              <a:t> </a:t>
            </a:r>
            <a:r>
              <a:rPr lang="en-US" sz="2816" dirty="0" err="1">
                <a:solidFill>
                  <a:srgbClr val="000000"/>
                </a:solidFill>
                <a:latin typeface="KG Primary Penmanship"/>
              </a:rPr>
              <a:t>eksik</a:t>
            </a:r>
            <a:r>
              <a:rPr lang="en-US" sz="2816" dirty="0">
                <a:solidFill>
                  <a:srgbClr val="000000"/>
                </a:solidFill>
                <a:latin typeface="KG Primary Penmanship"/>
              </a:rPr>
              <a:t> </a:t>
            </a:r>
            <a:r>
              <a:rPr lang="en-US" sz="2816" dirty="0" err="1">
                <a:solidFill>
                  <a:srgbClr val="000000"/>
                </a:solidFill>
                <a:latin typeface="KG Primary Penmanship"/>
              </a:rPr>
              <a:t>değerler</a:t>
            </a:r>
            <a:r>
              <a:rPr lang="en-US" sz="2816" dirty="0">
                <a:solidFill>
                  <a:srgbClr val="000000"/>
                </a:solidFill>
                <a:latin typeface="KG Primary Penmanship"/>
              </a:rPr>
              <a:t> </a:t>
            </a:r>
            <a:r>
              <a:rPr lang="en-US" sz="2816" dirty="0" err="1">
                <a:solidFill>
                  <a:srgbClr val="000000"/>
                </a:solidFill>
                <a:latin typeface="KG Primary Penmanship"/>
              </a:rPr>
              <a:t>bulunur</a:t>
            </a:r>
            <a:r>
              <a:rPr lang="en-US" sz="2816" dirty="0">
                <a:solidFill>
                  <a:srgbClr val="000000"/>
                </a:solidFill>
                <a:latin typeface="KG Primary Penmanship"/>
              </a:rPr>
              <a:t>. </a:t>
            </a:r>
            <a:r>
              <a:rPr lang="en-US" sz="2816" dirty="0" err="1">
                <a:solidFill>
                  <a:srgbClr val="000000"/>
                </a:solidFill>
                <a:latin typeface="KG Primary Penmanship"/>
              </a:rPr>
              <a:t>Eksik</a:t>
            </a:r>
            <a:r>
              <a:rPr lang="en-US" sz="2816" dirty="0">
                <a:solidFill>
                  <a:srgbClr val="000000"/>
                </a:solidFill>
                <a:latin typeface="KG Primary Penmanship"/>
              </a:rPr>
              <a:t> </a:t>
            </a:r>
            <a:r>
              <a:rPr lang="en-US" sz="2816" dirty="0" err="1">
                <a:solidFill>
                  <a:srgbClr val="000000"/>
                </a:solidFill>
                <a:latin typeface="KG Primary Penmanship"/>
              </a:rPr>
              <a:t>verileri</a:t>
            </a:r>
            <a:r>
              <a:rPr lang="en-US" sz="2816" dirty="0">
                <a:solidFill>
                  <a:srgbClr val="000000"/>
                </a:solidFill>
                <a:latin typeface="KG Primary Penmanship"/>
              </a:rPr>
              <a:t> </a:t>
            </a:r>
            <a:r>
              <a:rPr lang="en-US" sz="2816" dirty="0" err="1">
                <a:solidFill>
                  <a:srgbClr val="000000"/>
                </a:solidFill>
                <a:latin typeface="KG Primary Penmanship"/>
              </a:rPr>
              <a:t>tamamlamak</a:t>
            </a:r>
            <a:r>
              <a:rPr lang="en-US" sz="2816" dirty="0">
                <a:solidFill>
                  <a:srgbClr val="000000"/>
                </a:solidFill>
                <a:latin typeface="KG Primary Penmanship"/>
              </a:rPr>
              <a:t> </a:t>
            </a:r>
            <a:r>
              <a:rPr lang="en-US" sz="2816" dirty="0" err="1">
                <a:solidFill>
                  <a:srgbClr val="000000"/>
                </a:solidFill>
                <a:latin typeface="KG Primary Penmanship"/>
              </a:rPr>
              <a:t>için</a:t>
            </a:r>
            <a:r>
              <a:rPr lang="en-US" sz="2816" dirty="0">
                <a:solidFill>
                  <a:srgbClr val="000000"/>
                </a:solidFill>
                <a:latin typeface="KG Primary Penmanship"/>
              </a:rPr>
              <a:t> </a:t>
            </a:r>
            <a:r>
              <a:rPr lang="en-US" sz="2816" dirty="0" err="1">
                <a:solidFill>
                  <a:srgbClr val="000000"/>
                </a:solidFill>
                <a:latin typeface="KG Primary Penmanship"/>
              </a:rPr>
              <a:t>öznitelik</a:t>
            </a:r>
            <a:r>
              <a:rPr lang="en-US" sz="2816" dirty="0">
                <a:solidFill>
                  <a:srgbClr val="000000"/>
                </a:solidFill>
                <a:latin typeface="KG Primary Penmanship"/>
              </a:rPr>
              <a:t> </a:t>
            </a:r>
            <a:r>
              <a:rPr lang="en-US" sz="2816" dirty="0" err="1">
                <a:solidFill>
                  <a:srgbClr val="000000"/>
                </a:solidFill>
                <a:latin typeface="KG Primary Penmanship"/>
              </a:rPr>
              <a:t>oluşturma</a:t>
            </a:r>
            <a:r>
              <a:rPr lang="en-US" sz="2816" dirty="0">
                <a:solidFill>
                  <a:srgbClr val="000000"/>
                </a:solidFill>
                <a:latin typeface="KG Primary Penmanship"/>
              </a:rPr>
              <a:t>, </a:t>
            </a:r>
            <a:r>
              <a:rPr lang="en-US" sz="2816" dirty="0" err="1">
                <a:solidFill>
                  <a:srgbClr val="000000"/>
                </a:solidFill>
                <a:latin typeface="KG Primary Penmanship"/>
              </a:rPr>
              <a:t>sınıflandırma</a:t>
            </a:r>
            <a:r>
              <a:rPr lang="en-US" sz="2816" dirty="0">
                <a:solidFill>
                  <a:srgbClr val="000000"/>
                </a:solidFill>
                <a:latin typeface="KG Primary Penmanship"/>
              </a:rPr>
              <a:t>, </a:t>
            </a:r>
            <a:r>
              <a:rPr lang="en-US" sz="2816" dirty="0" err="1">
                <a:solidFill>
                  <a:srgbClr val="000000"/>
                </a:solidFill>
                <a:latin typeface="KG Primary Penmanship"/>
              </a:rPr>
              <a:t>ölçeklendirme</a:t>
            </a:r>
            <a:r>
              <a:rPr lang="tr-TR" sz="2816" dirty="0">
                <a:solidFill>
                  <a:srgbClr val="000000"/>
                </a:solidFill>
                <a:latin typeface="KG Primary Penmanship"/>
              </a:rPr>
              <a:t> </a:t>
            </a:r>
            <a:r>
              <a:rPr lang="en-US" sz="2816" dirty="0">
                <a:solidFill>
                  <a:srgbClr val="000000"/>
                </a:solidFill>
                <a:latin typeface="KG Primary Penmanship"/>
              </a:rPr>
              <a:t>normalize </a:t>
            </a:r>
            <a:r>
              <a:rPr lang="en-US" sz="2816" dirty="0" err="1">
                <a:solidFill>
                  <a:srgbClr val="000000"/>
                </a:solidFill>
                <a:latin typeface="KG Primary Penmanship"/>
              </a:rPr>
              <a:t>etme</a:t>
            </a:r>
            <a:r>
              <a:rPr lang="en-US" sz="2816" dirty="0">
                <a:solidFill>
                  <a:srgbClr val="000000"/>
                </a:solidFill>
                <a:latin typeface="KG Primary Penmanship"/>
              </a:rPr>
              <a:t> </a:t>
            </a:r>
            <a:r>
              <a:rPr lang="en-US" sz="2816" dirty="0" err="1">
                <a:solidFill>
                  <a:srgbClr val="000000"/>
                </a:solidFill>
                <a:latin typeface="KG Primary Penmanship"/>
              </a:rPr>
              <a:t>ve</a:t>
            </a:r>
            <a:r>
              <a:rPr lang="en-US" sz="2816" dirty="0">
                <a:solidFill>
                  <a:srgbClr val="000000"/>
                </a:solidFill>
                <a:latin typeface="KG Primary Penmanship"/>
              </a:rPr>
              <a:t> </a:t>
            </a:r>
            <a:r>
              <a:rPr lang="en-US" sz="2816" dirty="0" err="1">
                <a:solidFill>
                  <a:srgbClr val="000000"/>
                </a:solidFill>
                <a:latin typeface="KG Primary Penmanship"/>
              </a:rPr>
              <a:t>uç</a:t>
            </a:r>
            <a:r>
              <a:rPr lang="en-US" sz="2816" dirty="0">
                <a:solidFill>
                  <a:srgbClr val="000000"/>
                </a:solidFill>
                <a:latin typeface="KG Primary Penmanship"/>
              </a:rPr>
              <a:t> </a:t>
            </a:r>
            <a:r>
              <a:rPr lang="en-US" sz="2816" dirty="0" err="1">
                <a:solidFill>
                  <a:srgbClr val="000000"/>
                </a:solidFill>
                <a:latin typeface="KG Primary Penmanship"/>
              </a:rPr>
              <a:t>verileri</a:t>
            </a:r>
            <a:r>
              <a:rPr lang="en-US" sz="2816" dirty="0">
                <a:solidFill>
                  <a:srgbClr val="000000"/>
                </a:solidFill>
                <a:latin typeface="KG Primary Penmanship"/>
              </a:rPr>
              <a:t> </a:t>
            </a:r>
            <a:r>
              <a:rPr lang="en-US" sz="2816" dirty="0" err="1">
                <a:solidFill>
                  <a:srgbClr val="000000"/>
                </a:solidFill>
                <a:latin typeface="KG Primary Penmanship"/>
              </a:rPr>
              <a:t>tespit</a:t>
            </a:r>
            <a:r>
              <a:rPr lang="en-US" sz="2816" dirty="0">
                <a:solidFill>
                  <a:srgbClr val="000000"/>
                </a:solidFill>
                <a:latin typeface="KG Primary Penmanship"/>
              </a:rPr>
              <a:t> </a:t>
            </a:r>
            <a:r>
              <a:rPr lang="en-US" sz="2816" dirty="0" err="1">
                <a:solidFill>
                  <a:srgbClr val="000000"/>
                </a:solidFill>
                <a:latin typeface="KG Primary Penmanship"/>
              </a:rPr>
              <a:t>etme</a:t>
            </a:r>
            <a:r>
              <a:rPr lang="en-US" sz="2816" dirty="0">
                <a:solidFill>
                  <a:srgbClr val="000000"/>
                </a:solidFill>
                <a:latin typeface="KG Primary Penmanship"/>
              </a:rPr>
              <a:t> </a:t>
            </a:r>
            <a:r>
              <a:rPr lang="en-US" sz="2816" dirty="0" err="1">
                <a:solidFill>
                  <a:srgbClr val="000000"/>
                </a:solidFill>
                <a:latin typeface="KG Primary Penmanship"/>
              </a:rPr>
              <a:t>yöntemleri</a:t>
            </a:r>
            <a:r>
              <a:rPr lang="en-US" sz="2816" dirty="0">
                <a:solidFill>
                  <a:srgbClr val="000000"/>
                </a:solidFill>
                <a:latin typeface="KG Primary Penmanship"/>
              </a:rPr>
              <a:t> </a:t>
            </a:r>
            <a:r>
              <a:rPr lang="en-US" sz="2816" dirty="0" err="1">
                <a:solidFill>
                  <a:srgbClr val="000000"/>
                </a:solidFill>
                <a:latin typeface="KG Primary Penmanship"/>
              </a:rPr>
              <a:t>kullanılır</a:t>
            </a:r>
            <a:r>
              <a:rPr lang="en-US" sz="2816" dirty="0">
                <a:solidFill>
                  <a:srgbClr val="000000"/>
                </a:solidFill>
                <a:latin typeface="KG Primary Penmanship"/>
              </a:rPr>
              <a:t>.</a:t>
            </a:r>
          </a:p>
          <a:p>
            <a:pPr marL="608181" lvl="1" indent="-304090">
              <a:lnSpc>
                <a:spcPts val="2816"/>
              </a:lnSpc>
              <a:buFont typeface="Arial"/>
              <a:buChar char="•"/>
            </a:pPr>
            <a:r>
              <a:rPr lang="en-US" sz="2816" u="sng" dirty="0">
                <a:solidFill>
                  <a:srgbClr val="000000"/>
                </a:solidFill>
                <a:latin typeface="KG Primary Penmanship"/>
              </a:rPr>
              <a:t>Veri </a:t>
            </a:r>
            <a:r>
              <a:rPr lang="en-US" sz="2816" u="sng" dirty="0" err="1">
                <a:solidFill>
                  <a:srgbClr val="000000"/>
                </a:solidFill>
                <a:latin typeface="KG Primary Penmanship"/>
              </a:rPr>
              <a:t>Bölme</a:t>
            </a:r>
            <a:r>
              <a:rPr lang="en-US" sz="2816" u="sng" dirty="0">
                <a:solidFill>
                  <a:srgbClr val="000000"/>
                </a:solidFill>
                <a:latin typeface="KG Primary Penmanship"/>
              </a:rPr>
              <a:t>:</a:t>
            </a:r>
            <a:r>
              <a:rPr lang="en-US" sz="2816" dirty="0">
                <a:solidFill>
                  <a:srgbClr val="000000"/>
                </a:solidFill>
                <a:latin typeface="KG Primary Penmanship"/>
              </a:rPr>
              <a:t> </a:t>
            </a:r>
            <a:r>
              <a:rPr lang="en-US" sz="2816" dirty="0" err="1">
                <a:solidFill>
                  <a:srgbClr val="000000"/>
                </a:solidFill>
                <a:latin typeface="KG Primary Penmanship"/>
              </a:rPr>
              <a:t>Yapay</a:t>
            </a:r>
            <a:r>
              <a:rPr lang="en-US" sz="2816" dirty="0">
                <a:solidFill>
                  <a:srgbClr val="000000"/>
                </a:solidFill>
                <a:latin typeface="KG Primary Penmanship"/>
              </a:rPr>
              <a:t> </a:t>
            </a:r>
            <a:r>
              <a:rPr lang="en-US" sz="2816" dirty="0" err="1">
                <a:solidFill>
                  <a:srgbClr val="000000"/>
                </a:solidFill>
                <a:latin typeface="KG Primary Penmanship"/>
              </a:rPr>
              <a:t>zekâda</a:t>
            </a:r>
            <a:r>
              <a:rPr lang="en-US" sz="2816" dirty="0">
                <a:solidFill>
                  <a:srgbClr val="000000"/>
                </a:solidFill>
                <a:latin typeface="KG Primary Penmanship"/>
              </a:rPr>
              <a:t> </a:t>
            </a:r>
            <a:r>
              <a:rPr lang="en-US" sz="2816" dirty="0" err="1">
                <a:solidFill>
                  <a:srgbClr val="000000"/>
                </a:solidFill>
                <a:latin typeface="KG Primary Penmanship"/>
              </a:rPr>
              <a:t>veriler</a:t>
            </a:r>
            <a:r>
              <a:rPr lang="en-US" sz="2816" dirty="0">
                <a:solidFill>
                  <a:srgbClr val="000000"/>
                </a:solidFill>
                <a:latin typeface="KG Primary Penmanship"/>
              </a:rPr>
              <a:t> </a:t>
            </a:r>
            <a:r>
              <a:rPr lang="en-US" sz="2816" dirty="0" err="1">
                <a:solidFill>
                  <a:srgbClr val="000000"/>
                </a:solidFill>
                <a:latin typeface="KG Primary Penmanship"/>
              </a:rPr>
              <a:t>eğitim</a:t>
            </a:r>
            <a:r>
              <a:rPr lang="en-US" sz="2816" dirty="0">
                <a:solidFill>
                  <a:srgbClr val="000000"/>
                </a:solidFill>
                <a:latin typeface="KG Primary Penmanship"/>
              </a:rPr>
              <a:t> </a:t>
            </a:r>
            <a:r>
              <a:rPr lang="en-US" sz="2816" dirty="0" err="1">
                <a:solidFill>
                  <a:srgbClr val="000000"/>
                </a:solidFill>
                <a:latin typeface="KG Primary Penmanship"/>
              </a:rPr>
              <a:t>ve</a:t>
            </a:r>
            <a:r>
              <a:rPr lang="en-US" sz="2816" dirty="0">
                <a:solidFill>
                  <a:srgbClr val="000000"/>
                </a:solidFill>
                <a:latin typeface="KG Primary Penmanship"/>
              </a:rPr>
              <a:t> test </a:t>
            </a:r>
            <a:r>
              <a:rPr lang="en-US" sz="2816" dirty="0" err="1">
                <a:solidFill>
                  <a:srgbClr val="000000"/>
                </a:solidFill>
                <a:latin typeface="KG Primary Penmanship"/>
              </a:rPr>
              <a:t>olmak</a:t>
            </a:r>
            <a:r>
              <a:rPr lang="en-US" sz="2816" dirty="0">
                <a:solidFill>
                  <a:srgbClr val="000000"/>
                </a:solidFill>
                <a:latin typeface="KG Primary Penmanship"/>
              </a:rPr>
              <a:t> </a:t>
            </a:r>
            <a:r>
              <a:rPr lang="en-US" sz="2816" dirty="0" err="1">
                <a:solidFill>
                  <a:srgbClr val="000000"/>
                </a:solidFill>
                <a:latin typeface="KG Primary Penmanship"/>
              </a:rPr>
              <a:t>üzere</a:t>
            </a:r>
            <a:r>
              <a:rPr lang="en-US" sz="2816" dirty="0">
                <a:solidFill>
                  <a:srgbClr val="000000"/>
                </a:solidFill>
                <a:latin typeface="KG Primary Penmanship"/>
              </a:rPr>
              <a:t> </a:t>
            </a:r>
            <a:r>
              <a:rPr lang="en-US" sz="2816" dirty="0" err="1">
                <a:solidFill>
                  <a:srgbClr val="000000"/>
                </a:solidFill>
                <a:latin typeface="KG Primary Penmanship"/>
              </a:rPr>
              <a:t>ikiye</a:t>
            </a:r>
            <a:r>
              <a:rPr lang="en-US" sz="2816" dirty="0">
                <a:solidFill>
                  <a:srgbClr val="000000"/>
                </a:solidFill>
                <a:latin typeface="KG Primary Penmanship"/>
              </a:rPr>
              <a:t> </a:t>
            </a:r>
            <a:r>
              <a:rPr lang="en-US" sz="2816" dirty="0" err="1">
                <a:solidFill>
                  <a:srgbClr val="000000"/>
                </a:solidFill>
                <a:latin typeface="KG Primary Penmanship"/>
              </a:rPr>
              <a:t>ayrılır</a:t>
            </a:r>
            <a:r>
              <a:rPr lang="en-US" sz="2816" dirty="0">
                <a:solidFill>
                  <a:srgbClr val="000000"/>
                </a:solidFill>
                <a:latin typeface="KG Primary Penmanship"/>
              </a:rPr>
              <a:t>. </a:t>
            </a:r>
            <a:r>
              <a:rPr lang="en-US" sz="2816" dirty="0" err="1">
                <a:solidFill>
                  <a:srgbClr val="000000"/>
                </a:solidFill>
                <a:latin typeface="KG Primary Penmanship"/>
              </a:rPr>
              <a:t>Eğitim</a:t>
            </a:r>
            <a:r>
              <a:rPr lang="en-US" sz="2816" dirty="0">
                <a:solidFill>
                  <a:srgbClr val="000000"/>
                </a:solidFill>
                <a:latin typeface="KG Primary Penmanship"/>
              </a:rPr>
              <a:t> </a:t>
            </a:r>
            <a:r>
              <a:rPr lang="en-US" sz="2816" dirty="0" err="1">
                <a:solidFill>
                  <a:srgbClr val="000000"/>
                </a:solidFill>
                <a:latin typeface="KG Primary Penmanship"/>
              </a:rPr>
              <a:t>verisi</a:t>
            </a:r>
            <a:r>
              <a:rPr lang="en-US" sz="2816" dirty="0">
                <a:solidFill>
                  <a:srgbClr val="000000"/>
                </a:solidFill>
                <a:latin typeface="KG Primary Penmanship"/>
              </a:rPr>
              <a:t>, </a:t>
            </a:r>
            <a:r>
              <a:rPr lang="en-US" sz="2816" dirty="0" err="1">
                <a:solidFill>
                  <a:srgbClr val="000000"/>
                </a:solidFill>
                <a:latin typeface="KG Primary Penmanship"/>
              </a:rPr>
              <a:t>modelin</a:t>
            </a:r>
            <a:r>
              <a:rPr lang="en-US" sz="2816" dirty="0">
                <a:solidFill>
                  <a:srgbClr val="000000"/>
                </a:solidFill>
                <a:latin typeface="KG Primary Penmanship"/>
              </a:rPr>
              <a:t> </a:t>
            </a:r>
            <a:r>
              <a:rPr lang="en-US" sz="2816" dirty="0" err="1">
                <a:solidFill>
                  <a:srgbClr val="000000"/>
                </a:solidFill>
                <a:latin typeface="KG Primary Penmanship"/>
              </a:rPr>
              <a:t>eğitildiği</a:t>
            </a:r>
            <a:r>
              <a:rPr lang="en-US" sz="2816" dirty="0">
                <a:solidFill>
                  <a:srgbClr val="000000"/>
                </a:solidFill>
                <a:latin typeface="KG Primary Penmanship"/>
              </a:rPr>
              <a:t> </a:t>
            </a:r>
            <a:r>
              <a:rPr lang="en-US" sz="2816" dirty="0" err="1">
                <a:solidFill>
                  <a:srgbClr val="000000"/>
                </a:solidFill>
                <a:latin typeface="KG Primary Penmanship"/>
              </a:rPr>
              <a:t>verileri</a:t>
            </a:r>
            <a:r>
              <a:rPr lang="en-US" sz="2816" dirty="0">
                <a:solidFill>
                  <a:srgbClr val="000000"/>
                </a:solidFill>
                <a:latin typeface="KG Primary Penmanship"/>
              </a:rPr>
              <a:t>, test </a:t>
            </a:r>
            <a:r>
              <a:rPr lang="en-US" sz="2816" dirty="0" err="1">
                <a:solidFill>
                  <a:srgbClr val="000000"/>
                </a:solidFill>
                <a:latin typeface="KG Primary Penmanship"/>
              </a:rPr>
              <a:t>verisi</a:t>
            </a:r>
            <a:r>
              <a:rPr lang="en-US" sz="2816" dirty="0">
                <a:solidFill>
                  <a:srgbClr val="000000"/>
                </a:solidFill>
                <a:latin typeface="KG Primary Penmanship"/>
              </a:rPr>
              <a:t> </a:t>
            </a:r>
            <a:r>
              <a:rPr lang="en-US" sz="2816" dirty="0" err="1">
                <a:solidFill>
                  <a:srgbClr val="000000"/>
                </a:solidFill>
                <a:latin typeface="KG Primary Penmanship"/>
              </a:rPr>
              <a:t>ise</a:t>
            </a:r>
            <a:r>
              <a:rPr lang="en-US" sz="2816" dirty="0">
                <a:solidFill>
                  <a:srgbClr val="000000"/>
                </a:solidFill>
                <a:latin typeface="KG Primary Penmanship"/>
              </a:rPr>
              <a:t> </a:t>
            </a:r>
            <a:r>
              <a:rPr lang="en-US" sz="2816" dirty="0" err="1">
                <a:solidFill>
                  <a:srgbClr val="000000"/>
                </a:solidFill>
                <a:latin typeface="KG Primary Penmanship"/>
              </a:rPr>
              <a:t>modelin</a:t>
            </a:r>
            <a:r>
              <a:rPr lang="en-US" sz="2816" dirty="0">
                <a:solidFill>
                  <a:srgbClr val="000000"/>
                </a:solidFill>
                <a:latin typeface="KG Primary Penmanship"/>
              </a:rPr>
              <a:t> </a:t>
            </a:r>
            <a:r>
              <a:rPr lang="en-US" sz="2816" dirty="0" err="1">
                <a:solidFill>
                  <a:srgbClr val="000000"/>
                </a:solidFill>
                <a:latin typeface="KG Primary Penmanship"/>
              </a:rPr>
              <a:t>eğitilmeyen</a:t>
            </a:r>
            <a:r>
              <a:rPr lang="en-US" sz="2816" dirty="0">
                <a:solidFill>
                  <a:srgbClr val="000000"/>
                </a:solidFill>
                <a:latin typeface="KG Primary Penmanship"/>
              </a:rPr>
              <a:t> </a:t>
            </a:r>
            <a:r>
              <a:rPr lang="en-US" sz="2816" dirty="0" err="1">
                <a:solidFill>
                  <a:srgbClr val="000000"/>
                </a:solidFill>
                <a:latin typeface="KG Primary Penmanship"/>
              </a:rPr>
              <a:t>veriler</a:t>
            </a:r>
            <a:r>
              <a:rPr lang="en-US" sz="2816" dirty="0">
                <a:solidFill>
                  <a:srgbClr val="000000"/>
                </a:solidFill>
                <a:latin typeface="KG Primary Penmanship"/>
              </a:rPr>
              <a:t> </a:t>
            </a:r>
            <a:r>
              <a:rPr lang="en-US" sz="2816" dirty="0" err="1">
                <a:solidFill>
                  <a:srgbClr val="000000"/>
                </a:solidFill>
                <a:latin typeface="KG Primary Penmanship"/>
              </a:rPr>
              <a:t>üzerindeki</a:t>
            </a:r>
            <a:r>
              <a:rPr lang="en-US" sz="2816" dirty="0">
                <a:solidFill>
                  <a:srgbClr val="000000"/>
                </a:solidFill>
                <a:latin typeface="KG Primary Penmanship"/>
              </a:rPr>
              <a:t> </a:t>
            </a:r>
            <a:r>
              <a:rPr lang="en-US" sz="2816" dirty="0" err="1">
                <a:solidFill>
                  <a:srgbClr val="000000"/>
                </a:solidFill>
                <a:latin typeface="KG Primary Penmanship"/>
              </a:rPr>
              <a:t>sonuçlarını</a:t>
            </a:r>
            <a:r>
              <a:rPr lang="en-US" sz="2816" dirty="0">
                <a:solidFill>
                  <a:srgbClr val="000000"/>
                </a:solidFill>
                <a:latin typeface="KG Primary Penmanship"/>
              </a:rPr>
              <a:t> </a:t>
            </a:r>
            <a:r>
              <a:rPr lang="en-US" sz="2816" dirty="0" err="1">
                <a:solidFill>
                  <a:srgbClr val="000000"/>
                </a:solidFill>
                <a:latin typeface="KG Primary Penmanship"/>
              </a:rPr>
              <a:t>görmek</a:t>
            </a:r>
            <a:r>
              <a:rPr lang="en-US" sz="2816" dirty="0">
                <a:solidFill>
                  <a:srgbClr val="000000"/>
                </a:solidFill>
                <a:latin typeface="KG Primary Penmanship"/>
              </a:rPr>
              <a:t> </a:t>
            </a:r>
            <a:r>
              <a:rPr lang="en-US" sz="2816" dirty="0" err="1">
                <a:solidFill>
                  <a:srgbClr val="000000"/>
                </a:solidFill>
                <a:latin typeface="KG Primary Penmanship"/>
              </a:rPr>
              <a:t>için</a:t>
            </a:r>
            <a:r>
              <a:rPr lang="en-US" sz="2816" dirty="0">
                <a:solidFill>
                  <a:srgbClr val="000000"/>
                </a:solidFill>
                <a:latin typeface="KG Primary Penmanship"/>
              </a:rPr>
              <a:t> </a:t>
            </a:r>
            <a:r>
              <a:rPr lang="en-US" sz="2816" dirty="0" err="1">
                <a:solidFill>
                  <a:srgbClr val="000000"/>
                </a:solidFill>
                <a:latin typeface="KG Primary Penmanship"/>
              </a:rPr>
              <a:t>kullanılır</a:t>
            </a:r>
            <a:r>
              <a:rPr lang="en-US" sz="2816" dirty="0">
                <a:solidFill>
                  <a:srgbClr val="000000"/>
                </a:solidFill>
                <a:latin typeface="KG Primary Penmanship"/>
              </a:rPr>
              <a:t>.</a:t>
            </a:r>
          </a:p>
          <a:p>
            <a:pPr marL="608181" lvl="1" indent="-304090">
              <a:lnSpc>
                <a:spcPts val="2816"/>
              </a:lnSpc>
              <a:buFont typeface="Arial"/>
              <a:buChar char="•"/>
            </a:pPr>
            <a:r>
              <a:rPr lang="en-US" sz="2816" u="sng" dirty="0" err="1">
                <a:solidFill>
                  <a:srgbClr val="000000"/>
                </a:solidFill>
                <a:latin typeface="KG Primary Penmanship"/>
              </a:rPr>
              <a:t>Modelin</a:t>
            </a:r>
            <a:r>
              <a:rPr lang="en-US" sz="2816" u="sng" dirty="0">
                <a:solidFill>
                  <a:srgbClr val="000000"/>
                </a:solidFill>
                <a:latin typeface="KG Primary Penmanship"/>
              </a:rPr>
              <a:t> </a:t>
            </a:r>
            <a:r>
              <a:rPr lang="en-US" sz="2816" u="sng" dirty="0" err="1">
                <a:solidFill>
                  <a:srgbClr val="000000"/>
                </a:solidFill>
                <a:latin typeface="KG Primary Penmanship"/>
              </a:rPr>
              <a:t>Eğitilmesi</a:t>
            </a:r>
            <a:r>
              <a:rPr lang="en-US" sz="2816" u="sng" dirty="0">
                <a:solidFill>
                  <a:srgbClr val="000000"/>
                </a:solidFill>
                <a:latin typeface="KG Primary Penmanship"/>
              </a:rPr>
              <a:t>:</a:t>
            </a:r>
            <a:r>
              <a:rPr lang="en-US" sz="2816" dirty="0">
                <a:solidFill>
                  <a:srgbClr val="000000"/>
                </a:solidFill>
                <a:latin typeface="KG Primary Penmanship"/>
              </a:rPr>
              <a:t> </a:t>
            </a:r>
            <a:r>
              <a:rPr lang="en-US" sz="2816" dirty="0" err="1">
                <a:solidFill>
                  <a:srgbClr val="000000"/>
                </a:solidFill>
                <a:latin typeface="KG Primary Penmanship"/>
              </a:rPr>
              <a:t>Yapay</a:t>
            </a:r>
            <a:r>
              <a:rPr lang="en-US" sz="2816" dirty="0">
                <a:solidFill>
                  <a:srgbClr val="000000"/>
                </a:solidFill>
                <a:latin typeface="KG Primary Penmanship"/>
              </a:rPr>
              <a:t> </a:t>
            </a:r>
            <a:r>
              <a:rPr lang="en-US" sz="2816" dirty="0" err="1">
                <a:solidFill>
                  <a:srgbClr val="000000"/>
                </a:solidFill>
                <a:latin typeface="KG Primary Penmanship"/>
              </a:rPr>
              <a:t>zekânın</a:t>
            </a:r>
            <a:r>
              <a:rPr lang="en-US" sz="2816" dirty="0">
                <a:solidFill>
                  <a:srgbClr val="000000"/>
                </a:solidFill>
                <a:latin typeface="KG Primary Penmanship"/>
              </a:rPr>
              <a:t> </a:t>
            </a:r>
            <a:r>
              <a:rPr lang="en-US" sz="2816" dirty="0" err="1">
                <a:solidFill>
                  <a:srgbClr val="000000"/>
                </a:solidFill>
                <a:latin typeface="KG Primary Penmanship"/>
              </a:rPr>
              <a:t>doğru</a:t>
            </a:r>
            <a:r>
              <a:rPr lang="en-US" sz="2816" dirty="0">
                <a:solidFill>
                  <a:srgbClr val="000000"/>
                </a:solidFill>
                <a:latin typeface="KG Primary Penmanship"/>
              </a:rPr>
              <a:t> </a:t>
            </a:r>
            <a:r>
              <a:rPr lang="en-US" sz="2816" dirty="0" err="1">
                <a:solidFill>
                  <a:srgbClr val="000000"/>
                </a:solidFill>
                <a:latin typeface="KG Primary Penmanship"/>
              </a:rPr>
              <a:t>bir</a:t>
            </a:r>
            <a:r>
              <a:rPr lang="en-US" sz="2816" dirty="0">
                <a:solidFill>
                  <a:srgbClr val="000000"/>
                </a:solidFill>
                <a:latin typeface="KG Primary Penmanship"/>
              </a:rPr>
              <a:t> </a:t>
            </a:r>
            <a:r>
              <a:rPr lang="en-US" sz="2816" dirty="0" err="1">
                <a:solidFill>
                  <a:srgbClr val="000000"/>
                </a:solidFill>
                <a:latin typeface="KG Primary Penmanship"/>
              </a:rPr>
              <a:t>tahmin</a:t>
            </a:r>
            <a:r>
              <a:rPr lang="en-US" sz="2816" dirty="0">
                <a:solidFill>
                  <a:srgbClr val="000000"/>
                </a:solidFill>
                <a:latin typeface="KG Primary Penmanship"/>
              </a:rPr>
              <a:t> </a:t>
            </a:r>
            <a:r>
              <a:rPr lang="en-US" sz="2816" dirty="0" err="1">
                <a:solidFill>
                  <a:srgbClr val="000000"/>
                </a:solidFill>
                <a:latin typeface="KG Primary Penmanship"/>
              </a:rPr>
              <a:t>yapabilmesi</a:t>
            </a:r>
            <a:r>
              <a:rPr lang="en-US" sz="2816" dirty="0">
                <a:solidFill>
                  <a:srgbClr val="000000"/>
                </a:solidFill>
                <a:latin typeface="KG Primary Penmanship"/>
              </a:rPr>
              <a:t> </a:t>
            </a:r>
            <a:r>
              <a:rPr lang="en-US" sz="2816" dirty="0" err="1">
                <a:solidFill>
                  <a:srgbClr val="000000"/>
                </a:solidFill>
                <a:latin typeface="KG Primary Penmanship"/>
              </a:rPr>
              <a:t>için</a:t>
            </a:r>
            <a:r>
              <a:rPr lang="en-US" sz="2816" dirty="0">
                <a:solidFill>
                  <a:srgbClr val="000000"/>
                </a:solidFill>
                <a:latin typeface="KG Primary Penmanship"/>
              </a:rPr>
              <a:t> </a:t>
            </a:r>
            <a:r>
              <a:rPr lang="en-US" sz="2816" dirty="0" err="1">
                <a:solidFill>
                  <a:srgbClr val="000000"/>
                </a:solidFill>
                <a:latin typeface="KG Primary Penmanship"/>
              </a:rPr>
              <a:t>temizlenmiş</a:t>
            </a:r>
            <a:r>
              <a:rPr lang="en-US" sz="2816" dirty="0">
                <a:solidFill>
                  <a:srgbClr val="000000"/>
                </a:solidFill>
                <a:latin typeface="KG Primary Penmanship"/>
              </a:rPr>
              <a:t> </a:t>
            </a:r>
            <a:r>
              <a:rPr lang="en-US" sz="2816" dirty="0" err="1">
                <a:solidFill>
                  <a:srgbClr val="000000"/>
                </a:solidFill>
                <a:latin typeface="KG Primary Penmanship"/>
              </a:rPr>
              <a:t>verilerin</a:t>
            </a:r>
            <a:r>
              <a:rPr lang="en-US" sz="2816" dirty="0">
                <a:solidFill>
                  <a:srgbClr val="000000"/>
                </a:solidFill>
                <a:latin typeface="KG Primary Penmanship"/>
              </a:rPr>
              <a:t> </a:t>
            </a:r>
            <a:r>
              <a:rPr lang="en-US" sz="2816" dirty="0" err="1">
                <a:solidFill>
                  <a:srgbClr val="000000"/>
                </a:solidFill>
                <a:latin typeface="KG Primary Penmanship"/>
              </a:rPr>
              <a:t>eğitilmesi</a:t>
            </a:r>
            <a:r>
              <a:rPr lang="en-US" sz="2816" dirty="0">
                <a:solidFill>
                  <a:srgbClr val="000000"/>
                </a:solidFill>
                <a:latin typeface="KG Primary Penmanship"/>
              </a:rPr>
              <a:t> </a:t>
            </a:r>
            <a:r>
              <a:rPr lang="en-US" sz="2816" dirty="0" err="1">
                <a:solidFill>
                  <a:srgbClr val="000000"/>
                </a:solidFill>
                <a:latin typeface="KG Primary Penmanship"/>
              </a:rPr>
              <a:t>gerekir</a:t>
            </a:r>
            <a:r>
              <a:rPr lang="en-US" sz="2816" dirty="0">
                <a:solidFill>
                  <a:srgbClr val="000000"/>
                </a:solidFill>
                <a:latin typeface="KG Primary Penmanship"/>
              </a:rPr>
              <a:t>.</a:t>
            </a:r>
          </a:p>
          <a:p>
            <a:pPr marL="608181" lvl="1" indent="-304090">
              <a:lnSpc>
                <a:spcPts val="2816"/>
              </a:lnSpc>
              <a:buFont typeface="Arial"/>
              <a:buChar char="•"/>
            </a:pPr>
            <a:r>
              <a:rPr lang="en-US" sz="2816" u="sng" dirty="0" err="1">
                <a:solidFill>
                  <a:srgbClr val="000000"/>
                </a:solidFill>
                <a:latin typeface="KG Primary Penmanship"/>
              </a:rPr>
              <a:t>Modelin</a:t>
            </a:r>
            <a:r>
              <a:rPr lang="en-US" sz="2816" u="sng" dirty="0">
                <a:solidFill>
                  <a:srgbClr val="000000"/>
                </a:solidFill>
                <a:latin typeface="KG Primary Penmanship"/>
              </a:rPr>
              <a:t> </a:t>
            </a:r>
            <a:r>
              <a:rPr lang="en-US" sz="2816" u="sng" dirty="0" err="1">
                <a:solidFill>
                  <a:srgbClr val="000000"/>
                </a:solidFill>
                <a:latin typeface="KG Primary Penmanship"/>
              </a:rPr>
              <a:t>Testi</a:t>
            </a:r>
            <a:r>
              <a:rPr lang="en-US" sz="2816" u="sng" dirty="0">
                <a:solidFill>
                  <a:srgbClr val="000000"/>
                </a:solidFill>
                <a:latin typeface="KG Primary Penmanship"/>
              </a:rPr>
              <a:t> </a:t>
            </a:r>
            <a:r>
              <a:rPr lang="en-US" sz="2816" u="sng" dirty="0" err="1">
                <a:solidFill>
                  <a:srgbClr val="000000"/>
                </a:solidFill>
                <a:latin typeface="KG Primary Penmanship"/>
              </a:rPr>
              <a:t>ve</a:t>
            </a:r>
            <a:r>
              <a:rPr lang="en-US" sz="2816" u="sng" dirty="0">
                <a:solidFill>
                  <a:srgbClr val="000000"/>
                </a:solidFill>
                <a:latin typeface="KG Primary Penmanship"/>
              </a:rPr>
              <a:t> </a:t>
            </a:r>
            <a:r>
              <a:rPr lang="en-US" sz="2816" u="sng" dirty="0" err="1">
                <a:solidFill>
                  <a:srgbClr val="000000"/>
                </a:solidFill>
                <a:latin typeface="KG Primary Penmanship"/>
              </a:rPr>
              <a:t>Doğrulanması</a:t>
            </a:r>
            <a:r>
              <a:rPr lang="en-US" sz="2816" u="sng" dirty="0">
                <a:solidFill>
                  <a:srgbClr val="000000"/>
                </a:solidFill>
                <a:latin typeface="KG Primary Penmanship"/>
              </a:rPr>
              <a:t>:</a:t>
            </a:r>
            <a:r>
              <a:rPr lang="en-US" sz="2816" dirty="0">
                <a:solidFill>
                  <a:srgbClr val="000000"/>
                </a:solidFill>
                <a:latin typeface="KG Primary Penmanship"/>
              </a:rPr>
              <a:t> Test </a:t>
            </a:r>
            <a:r>
              <a:rPr lang="en-US" sz="2816" dirty="0" err="1">
                <a:solidFill>
                  <a:srgbClr val="000000"/>
                </a:solidFill>
                <a:latin typeface="KG Primary Penmanship"/>
              </a:rPr>
              <a:t>verileri</a:t>
            </a:r>
            <a:r>
              <a:rPr lang="en-US" sz="2816" dirty="0">
                <a:solidFill>
                  <a:srgbClr val="000000"/>
                </a:solidFill>
                <a:latin typeface="KG Primary Penmanship"/>
              </a:rPr>
              <a:t> </a:t>
            </a:r>
            <a:r>
              <a:rPr lang="en-US" sz="2816" dirty="0" err="1">
                <a:solidFill>
                  <a:srgbClr val="000000"/>
                </a:solidFill>
                <a:latin typeface="KG Primary Penmanship"/>
              </a:rPr>
              <a:t>ile</a:t>
            </a:r>
            <a:r>
              <a:rPr lang="en-US" sz="2816" dirty="0">
                <a:solidFill>
                  <a:srgbClr val="000000"/>
                </a:solidFill>
                <a:latin typeface="KG Primary Penmanship"/>
              </a:rPr>
              <a:t> </a:t>
            </a:r>
            <a:r>
              <a:rPr lang="en-US" sz="2816" dirty="0" err="1">
                <a:solidFill>
                  <a:srgbClr val="000000"/>
                </a:solidFill>
                <a:latin typeface="KG Primary Penmanship"/>
              </a:rPr>
              <a:t>eğitilen</a:t>
            </a:r>
            <a:r>
              <a:rPr lang="en-US" sz="2816" dirty="0">
                <a:solidFill>
                  <a:srgbClr val="000000"/>
                </a:solidFill>
                <a:latin typeface="KG Primary Penmanship"/>
              </a:rPr>
              <a:t> model </a:t>
            </a:r>
            <a:r>
              <a:rPr lang="en-US" sz="2816" dirty="0" err="1">
                <a:solidFill>
                  <a:srgbClr val="000000"/>
                </a:solidFill>
                <a:latin typeface="KG Primary Penmanship"/>
              </a:rPr>
              <a:t>doğrulanarak</a:t>
            </a:r>
            <a:r>
              <a:rPr lang="en-US" sz="2816" dirty="0">
                <a:solidFill>
                  <a:srgbClr val="000000"/>
                </a:solidFill>
                <a:latin typeface="KG Primary Penmanship"/>
              </a:rPr>
              <a:t> </a:t>
            </a:r>
            <a:r>
              <a:rPr lang="en-US" sz="2816" dirty="0" err="1">
                <a:solidFill>
                  <a:srgbClr val="000000"/>
                </a:solidFill>
                <a:latin typeface="KG Primary Penmanship"/>
              </a:rPr>
              <a:t>yapay</a:t>
            </a:r>
            <a:r>
              <a:rPr lang="en-US" sz="2816" dirty="0">
                <a:solidFill>
                  <a:srgbClr val="000000"/>
                </a:solidFill>
                <a:latin typeface="KG Primary Penmanship"/>
              </a:rPr>
              <a:t> </a:t>
            </a:r>
            <a:r>
              <a:rPr lang="en-US" sz="2816" dirty="0" err="1">
                <a:solidFill>
                  <a:srgbClr val="000000"/>
                </a:solidFill>
                <a:latin typeface="KG Primary Penmanship"/>
              </a:rPr>
              <a:t>zekâ</a:t>
            </a:r>
            <a:r>
              <a:rPr lang="en-US" sz="2816" dirty="0">
                <a:solidFill>
                  <a:srgbClr val="000000"/>
                </a:solidFill>
                <a:latin typeface="KG Primary Penmanship"/>
              </a:rPr>
              <a:t> </a:t>
            </a:r>
            <a:r>
              <a:rPr lang="en-US" sz="2816" dirty="0" err="1">
                <a:solidFill>
                  <a:srgbClr val="000000"/>
                </a:solidFill>
                <a:latin typeface="KG Primary Penmanship"/>
              </a:rPr>
              <a:t>modeli</a:t>
            </a:r>
            <a:r>
              <a:rPr lang="en-US" sz="2816" dirty="0">
                <a:solidFill>
                  <a:srgbClr val="000000"/>
                </a:solidFill>
                <a:latin typeface="KG Primary Penmanship"/>
              </a:rPr>
              <a:t> </a:t>
            </a:r>
            <a:r>
              <a:rPr lang="en-US" sz="2816" dirty="0" err="1">
                <a:solidFill>
                  <a:srgbClr val="000000"/>
                </a:solidFill>
                <a:latin typeface="KG Primary Penmanship"/>
              </a:rPr>
              <a:t>değerlendirilir</a:t>
            </a:r>
            <a:r>
              <a:rPr lang="en-US" sz="2816" dirty="0">
                <a:solidFill>
                  <a:srgbClr val="000000"/>
                </a:solidFill>
                <a:latin typeface="KG Primary Penmanship"/>
              </a:rPr>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E4C98"/>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028700"/>
            <a:ext cx="16230600" cy="1434512"/>
            <a:chOff x="0" y="0"/>
            <a:chExt cx="4274726" cy="377814"/>
          </a:xfrm>
        </p:grpSpPr>
        <p:sp>
          <p:nvSpPr>
            <p:cNvPr id="6" name="Freeform 6"/>
            <p:cNvSpPr/>
            <p:nvPr/>
          </p:nvSpPr>
          <p:spPr>
            <a:xfrm>
              <a:off x="0" y="0"/>
              <a:ext cx="4274726" cy="377814"/>
            </a:xfrm>
            <a:custGeom>
              <a:avLst/>
              <a:gdLst/>
              <a:ahLst/>
              <a:cxnLst/>
              <a:rect l="l" t="t" r="r" b="b"/>
              <a:pathLst>
                <a:path w="4274726" h="377814">
                  <a:moveTo>
                    <a:pt x="0" y="0"/>
                  </a:moveTo>
                  <a:lnTo>
                    <a:pt x="4274726" y="0"/>
                  </a:lnTo>
                  <a:lnTo>
                    <a:pt x="4274726" y="377814"/>
                  </a:lnTo>
                  <a:lnTo>
                    <a:pt x="0" y="377814"/>
                  </a:lnTo>
                  <a:close/>
                </a:path>
              </a:pathLst>
            </a:custGeom>
            <a:solidFill>
              <a:srgbClr val="C1BFF4"/>
            </a:solidFill>
          </p:spPr>
        </p:sp>
        <p:sp>
          <p:nvSpPr>
            <p:cNvPr id="7" name="TextBox 7"/>
            <p:cNvSpPr txBox="1"/>
            <p:nvPr/>
          </p:nvSpPr>
          <p:spPr>
            <a:xfrm>
              <a:off x="0" y="-38100"/>
              <a:ext cx="4274726" cy="41591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47750" y="2927996"/>
            <a:ext cx="16211550" cy="6716974"/>
            <a:chOff x="0" y="0"/>
            <a:chExt cx="4269709" cy="1769079"/>
          </a:xfrm>
        </p:grpSpPr>
        <p:sp>
          <p:nvSpPr>
            <p:cNvPr id="9" name="Freeform 9"/>
            <p:cNvSpPr/>
            <p:nvPr/>
          </p:nvSpPr>
          <p:spPr>
            <a:xfrm>
              <a:off x="0" y="0"/>
              <a:ext cx="4269709" cy="1769079"/>
            </a:xfrm>
            <a:custGeom>
              <a:avLst/>
              <a:gdLst/>
              <a:ahLst/>
              <a:cxnLst/>
              <a:rect l="l" t="t" r="r" b="b"/>
              <a:pathLst>
                <a:path w="4269709" h="1769079">
                  <a:moveTo>
                    <a:pt x="0" y="0"/>
                  </a:moveTo>
                  <a:lnTo>
                    <a:pt x="4269709" y="0"/>
                  </a:lnTo>
                  <a:lnTo>
                    <a:pt x="4269709" y="1769079"/>
                  </a:lnTo>
                  <a:lnTo>
                    <a:pt x="0" y="1769079"/>
                  </a:lnTo>
                  <a:close/>
                </a:path>
              </a:pathLst>
            </a:custGeom>
            <a:solidFill>
              <a:srgbClr val="C1BFF4"/>
            </a:solidFill>
          </p:spPr>
        </p:sp>
        <p:sp>
          <p:nvSpPr>
            <p:cNvPr id="10" name="TextBox 10"/>
            <p:cNvSpPr txBox="1"/>
            <p:nvPr/>
          </p:nvSpPr>
          <p:spPr>
            <a:xfrm>
              <a:off x="0" y="-38100"/>
              <a:ext cx="4269709" cy="1807179"/>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526774">
            <a:off x="368252" y="661680"/>
            <a:ext cx="1447508" cy="2168551"/>
          </a:xfrm>
          <a:custGeom>
            <a:avLst/>
            <a:gdLst/>
            <a:ahLst/>
            <a:cxnLst/>
            <a:rect l="l" t="t" r="r" b="b"/>
            <a:pathLst>
              <a:path w="1447508" h="2168551">
                <a:moveTo>
                  <a:pt x="0" y="0"/>
                </a:moveTo>
                <a:lnTo>
                  <a:pt x="1447508" y="0"/>
                </a:lnTo>
                <a:lnTo>
                  <a:pt x="1447508" y="2168552"/>
                </a:lnTo>
                <a:lnTo>
                  <a:pt x="0" y="21685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1310175" y="3544438"/>
            <a:ext cx="15633698" cy="5375560"/>
          </a:xfrm>
          <a:prstGeom prst="rect">
            <a:avLst/>
          </a:prstGeom>
        </p:spPr>
        <p:txBody>
          <a:bodyPr lIns="0" tIns="0" rIns="0" bIns="0" rtlCol="0" anchor="t">
            <a:spAutoFit/>
          </a:bodyPr>
          <a:lstStyle/>
          <a:p>
            <a:pPr>
              <a:lnSpc>
                <a:spcPts val="3886"/>
              </a:lnSpc>
            </a:pPr>
            <a:r>
              <a:rPr lang="en-US" sz="3886">
                <a:solidFill>
                  <a:srgbClr val="000000"/>
                </a:solidFill>
                <a:latin typeface="KG Primary Penmanship"/>
              </a:rPr>
              <a:t>Türkiye’nin en önemli bilim insanlarından birisi de dünyaca ünlü matematikçi, birçok matematiksel kavramın mucidi Ord. Prof. Dr. Cahit Arf’tır. Cahit Arf, dünyanın daha tanıştığı Yapay Zekâ teknolojisini düşünerek, ‘Makine Düşünebilir mi ve Nasıl Düşünebilir?’ adlı çalışmasıyla Yapay Zekâ’nın gücünü 20. Yüzyıl ortalarında tartışmaya açmıştır. Söz konusu çalışma Atatürk Üniversitesi Üniversite Çalışmalarını Muhite Yayma ve Halk Eğitimi Yayınları Konferanslar Serisi altında yayınlanmıştır. Bu bakımdan Prof. Arf, Yapay Zekâ ve düşünen makine konusuna yönelik gösterdiği öngörüler bakımından dünyadaki sayılı bilim insanları arasındaki yerini almıştır. Ülkemizin önemli değerlerinden olan Prof. Arf, günlük hayatın koşturması arasında dikkatinizden kaçmış olabilir. Hemen 10 TL’lik kâğıt banknotun arkasına bakabilirsiniz! Prof. Arf’ın bilim dünyasına kattığı önemli kavramlar hakkında bilgi sahibi olmak için şu anahtar kelimeleri Web’te aratabilirsiniz: Arf Değişmezleri, Arf Halkaları, Arf Kapanışı.</a:t>
            </a:r>
          </a:p>
        </p:txBody>
      </p:sp>
      <p:sp>
        <p:nvSpPr>
          <p:cNvPr id="13" name="Freeform 13"/>
          <p:cNvSpPr/>
          <p:nvPr/>
        </p:nvSpPr>
        <p:spPr>
          <a:xfrm>
            <a:off x="15125337" y="725903"/>
            <a:ext cx="2549355" cy="2806267"/>
          </a:xfrm>
          <a:custGeom>
            <a:avLst/>
            <a:gdLst/>
            <a:ahLst/>
            <a:cxnLst/>
            <a:rect l="l" t="t" r="r" b="b"/>
            <a:pathLst>
              <a:path w="2549355" h="2806267">
                <a:moveTo>
                  <a:pt x="0" y="0"/>
                </a:moveTo>
                <a:lnTo>
                  <a:pt x="2549355" y="0"/>
                </a:lnTo>
                <a:lnTo>
                  <a:pt x="2549355" y="2806267"/>
                </a:lnTo>
                <a:lnTo>
                  <a:pt x="0" y="2806267"/>
                </a:lnTo>
                <a:lnTo>
                  <a:pt x="0" y="0"/>
                </a:lnTo>
                <a:close/>
              </a:path>
            </a:pathLst>
          </a:custGeom>
          <a:blipFill>
            <a:blip r:embed="rId4"/>
            <a:stretch>
              <a:fillRect/>
            </a:stretch>
          </a:blipFill>
        </p:spPr>
      </p:sp>
      <p:sp>
        <p:nvSpPr>
          <p:cNvPr id="14" name="TextBox 14"/>
          <p:cNvSpPr txBox="1"/>
          <p:nvPr/>
        </p:nvSpPr>
        <p:spPr>
          <a:xfrm>
            <a:off x="1972777" y="1258101"/>
            <a:ext cx="14971097" cy="870936"/>
          </a:xfrm>
          <a:prstGeom prst="rect">
            <a:avLst/>
          </a:prstGeom>
        </p:spPr>
        <p:txBody>
          <a:bodyPr lIns="0" tIns="0" rIns="0" bIns="0" rtlCol="0" anchor="t">
            <a:spAutoFit/>
          </a:bodyPr>
          <a:lstStyle/>
          <a:p>
            <a:pPr>
              <a:lnSpc>
                <a:spcPts val="7120"/>
              </a:lnSpc>
            </a:pPr>
            <a:r>
              <a:rPr lang="en-US" sz="5086">
                <a:solidFill>
                  <a:srgbClr val="000000"/>
                </a:solidFill>
                <a:latin typeface="Francois One"/>
              </a:rPr>
              <a:t>BILIYOR MUSUNUZ?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E4C98"/>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028700"/>
            <a:ext cx="16230600" cy="1434512"/>
            <a:chOff x="0" y="0"/>
            <a:chExt cx="4274726" cy="377814"/>
          </a:xfrm>
        </p:grpSpPr>
        <p:sp>
          <p:nvSpPr>
            <p:cNvPr id="6" name="Freeform 6"/>
            <p:cNvSpPr/>
            <p:nvPr/>
          </p:nvSpPr>
          <p:spPr>
            <a:xfrm>
              <a:off x="0" y="0"/>
              <a:ext cx="4274726" cy="377814"/>
            </a:xfrm>
            <a:custGeom>
              <a:avLst/>
              <a:gdLst/>
              <a:ahLst/>
              <a:cxnLst/>
              <a:rect l="l" t="t" r="r" b="b"/>
              <a:pathLst>
                <a:path w="4274726" h="377814">
                  <a:moveTo>
                    <a:pt x="0" y="0"/>
                  </a:moveTo>
                  <a:lnTo>
                    <a:pt x="4274726" y="0"/>
                  </a:lnTo>
                  <a:lnTo>
                    <a:pt x="4274726" y="377814"/>
                  </a:lnTo>
                  <a:lnTo>
                    <a:pt x="0" y="377814"/>
                  </a:lnTo>
                  <a:close/>
                </a:path>
              </a:pathLst>
            </a:custGeom>
            <a:solidFill>
              <a:srgbClr val="C1BFF4"/>
            </a:solidFill>
          </p:spPr>
        </p:sp>
        <p:sp>
          <p:nvSpPr>
            <p:cNvPr id="7" name="TextBox 7"/>
            <p:cNvSpPr txBox="1"/>
            <p:nvPr/>
          </p:nvSpPr>
          <p:spPr>
            <a:xfrm>
              <a:off x="0" y="-38100"/>
              <a:ext cx="4274726" cy="41591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47750" y="2927996"/>
            <a:ext cx="16211550" cy="6716974"/>
            <a:chOff x="0" y="0"/>
            <a:chExt cx="4269709" cy="1769079"/>
          </a:xfrm>
        </p:grpSpPr>
        <p:sp>
          <p:nvSpPr>
            <p:cNvPr id="9" name="Freeform 9"/>
            <p:cNvSpPr/>
            <p:nvPr/>
          </p:nvSpPr>
          <p:spPr>
            <a:xfrm>
              <a:off x="0" y="0"/>
              <a:ext cx="4269709" cy="1769079"/>
            </a:xfrm>
            <a:custGeom>
              <a:avLst/>
              <a:gdLst/>
              <a:ahLst/>
              <a:cxnLst/>
              <a:rect l="l" t="t" r="r" b="b"/>
              <a:pathLst>
                <a:path w="4269709" h="1769079">
                  <a:moveTo>
                    <a:pt x="0" y="0"/>
                  </a:moveTo>
                  <a:lnTo>
                    <a:pt x="4269709" y="0"/>
                  </a:lnTo>
                  <a:lnTo>
                    <a:pt x="4269709" y="1769079"/>
                  </a:lnTo>
                  <a:lnTo>
                    <a:pt x="0" y="1769079"/>
                  </a:lnTo>
                  <a:close/>
                </a:path>
              </a:pathLst>
            </a:custGeom>
            <a:solidFill>
              <a:srgbClr val="C1BFF4"/>
            </a:solidFill>
          </p:spPr>
        </p:sp>
        <p:sp>
          <p:nvSpPr>
            <p:cNvPr id="10" name="TextBox 10"/>
            <p:cNvSpPr txBox="1"/>
            <p:nvPr/>
          </p:nvSpPr>
          <p:spPr>
            <a:xfrm>
              <a:off x="0" y="-38100"/>
              <a:ext cx="4269709" cy="1807179"/>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972777" y="3250961"/>
            <a:ext cx="14562623" cy="5407442"/>
          </a:xfrm>
          <a:prstGeom prst="rect">
            <a:avLst/>
          </a:prstGeom>
        </p:spPr>
        <p:txBody>
          <a:bodyPr wrap="square" lIns="0" tIns="0" rIns="0" bIns="0" rtlCol="0" anchor="t">
            <a:spAutoFit/>
          </a:bodyPr>
          <a:lstStyle/>
          <a:p>
            <a:pPr>
              <a:lnSpc>
                <a:spcPts val="3473"/>
              </a:lnSpc>
            </a:pPr>
            <a:r>
              <a:rPr lang="en-US" sz="3473" dirty="0">
                <a:solidFill>
                  <a:srgbClr val="000000"/>
                </a:solidFill>
                <a:latin typeface="KG Primary Penmanship"/>
              </a:rPr>
              <a:t>Her </a:t>
            </a:r>
            <a:r>
              <a:rPr lang="en-US" sz="3473" dirty="0" err="1">
                <a:solidFill>
                  <a:srgbClr val="000000"/>
                </a:solidFill>
                <a:latin typeface="KG Primary Penmanship"/>
              </a:rPr>
              <a:t>şeyi</a:t>
            </a:r>
            <a:r>
              <a:rPr lang="en-US" sz="3473" dirty="0">
                <a:solidFill>
                  <a:srgbClr val="000000"/>
                </a:solidFill>
                <a:latin typeface="KG Primary Penmanship"/>
              </a:rPr>
              <a:t> </a:t>
            </a:r>
            <a:r>
              <a:rPr lang="en-US" sz="3473" dirty="0" err="1">
                <a:solidFill>
                  <a:srgbClr val="000000"/>
                </a:solidFill>
                <a:latin typeface="KG Primary Penmanship"/>
              </a:rPr>
              <a:t>geride</a:t>
            </a:r>
            <a:r>
              <a:rPr lang="en-US" sz="3473" dirty="0">
                <a:solidFill>
                  <a:srgbClr val="000000"/>
                </a:solidFill>
                <a:latin typeface="KG Primary Penmanship"/>
              </a:rPr>
              <a:t> </a:t>
            </a:r>
            <a:r>
              <a:rPr lang="en-US" sz="3473" dirty="0" err="1">
                <a:solidFill>
                  <a:srgbClr val="000000"/>
                </a:solidFill>
                <a:latin typeface="KG Primary Penmanship"/>
              </a:rPr>
              <a:t>bırakıp</a:t>
            </a:r>
            <a:r>
              <a:rPr lang="en-US" sz="3473" dirty="0">
                <a:solidFill>
                  <a:srgbClr val="000000"/>
                </a:solidFill>
                <a:latin typeface="KG Primary Penmanship"/>
              </a:rPr>
              <a:t> </a:t>
            </a:r>
            <a:r>
              <a:rPr lang="en-US" sz="3473" dirty="0" err="1">
                <a:solidFill>
                  <a:srgbClr val="000000"/>
                </a:solidFill>
                <a:latin typeface="KG Primary Penmanship"/>
              </a:rPr>
              <a:t>ülkenin</a:t>
            </a:r>
            <a:r>
              <a:rPr lang="en-US" sz="3473" dirty="0">
                <a:solidFill>
                  <a:srgbClr val="000000"/>
                </a:solidFill>
                <a:latin typeface="KG Primary Penmanship"/>
              </a:rPr>
              <a:t> </a:t>
            </a:r>
            <a:r>
              <a:rPr lang="en-US" sz="3473" dirty="0" err="1">
                <a:solidFill>
                  <a:srgbClr val="000000"/>
                </a:solidFill>
                <a:latin typeface="KG Primary Penmanship"/>
              </a:rPr>
              <a:t>bir</a:t>
            </a:r>
            <a:r>
              <a:rPr lang="en-US" sz="3473" dirty="0">
                <a:solidFill>
                  <a:srgbClr val="000000"/>
                </a:solidFill>
                <a:latin typeface="KG Primary Penmanship"/>
              </a:rPr>
              <a:t> </a:t>
            </a:r>
            <a:r>
              <a:rPr lang="en-US" sz="3473" dirty="0" err="1">
                <a:solidFill>
                  <a:srgbClr val="000000"/>
                </a:solidFill>
                <a:latin typeface="KG Primary Penmanship"/>
              </a:rPr>
              <a:t>ucundan</a:t>
            </a:r>
            <a:r>
              <a:rPr lang="en-US" sz="3473" dirty="0">
                <a:solidFill>
                  <a:srgbClr val="000000"/>
                </a:solidFill>
                <a:latin typeface="KG Primary Penmanship"/>
              </a:rPr>
              <a:t> </a:t>
            </a:r>
            <a:r>
              <a:rPr lang="en-US" sz="3473" dirty="0" err="1">
                <a:solidFill>
                  <a:srgbClr val="000000"/>
                </a:solidFill>
                <a:latin typeface="KG Primary Penmanship"/>
              </a:rPr>
              <a:t>öbür</a:t>
            </a:r>
            <a:r>
              <a:rPr lang="en-US" sz="3473" dirty="0">
                <a:solidFill>
                  <a:srgbClr val="000000"/>
                </a:solidFill>
                <a:latin typeface="KG Primary Penmanship"/>
              </a:rPr>
              <a:t> </a:t>
            </a:r>
            <a:r>
              <a:rPr lang="en-US" sz="3473" dirty="0" err="1">
                <a:solidFill>
                  <a:srgbClr val="000000"/>
                </a:solidFill>
                <a:latin typeface="KG Primary Penmanship"/>
              </a:rPr>
              <a:t>ucuna</a:t>
            </a:r>
            <a:r>
              <a:rPr lang="en-US" sz="3473" dirty="0">
                <a:solidFill>
                  <a:srgbClr val="000000"/>
                </a:solidFill>
                <a:latin typeface="KG Primary Penmanship"/>
              </a:rPr>
              <a:t> </a:t>
            </a:r>
            <a:r>
              <a:rPr lang="en-US" sz="3473" dirty="0" err="1">
                <a:solidFill>
                  <a:srgbClr val="000000"/>
                </a:solidFill>
                <a:latin typeface="KG Primary Penmanship"/>
              </a:rPr>
              <a:t>bir</a:t>
            </a:r>
            <a:r>
              <a:rPr lang="en-US" sz="3473" dirty="0">
                <a:solidFill>
                  <a:srgbClr val="000000"/>
                </a:solidFill>
                <a:latin typeface="KG Primary Penmanship"/>
              </a:rPr>
              <a:t> </a:t>
            </a:r>
            <a:r>
              <a:rPr lang="en-US" sz="3473" dirty="0" err="1">
                <a:solidFill>
                  <a:srgbClr val="000000"/>
                </a:solidFill>
                <a:latin typeface="KG Primary Penmanship"/>
              </a:rPr>
              <a:t>yol</a:t>
            </a:r>
            <a:r>
              <a:rPr lang="en-US" sz="3473" dirty="0">
                <a:solidFill>
                  <a:srgbClr val="000000"/>
                </a:solidFill>
                <a:latin typeface="KG Primary Penmanship"/>
              </a:rPr>
              <a:t> </a:t>
            </a:r>
            <a:r>
              <a:rPr lang="en-US" sz="3473" dirty="0" err="1">
                <a:solidFill>
                  <a:srgbClr val="000000"/>
                </a:solidFill>
                <a:latin typeface="KG Primary Penmanship"/>
              </a:rPr>
              <a:t>gezisine</a:t>
            </a:r>
            <a:r>
              <a:rPr lang="en-US" sz="3473" dirty="0">
                <a:solidFill>
                  <a:srgbClr val="000000"/>
                </a:solidFill>
                <a:latin typeface="KG Primary Penmanship"/>
              </a:rPr>
              <a:t> </a:t>
            </a:r>
            <a:r>
              <a:rPr lang="en-US" sz="3473" dirty="0" err="1">
                <a:solidFill>
                  <a:srgbClr val="000000"/>
                </a:solidFill>
                <a:latin typeface="KG Primary Penmanship"/>
              </a:rPr>
              <a:t>çıkmayı</a:t>
            </a:r>
            <a:r>
              <a:rPr lang="en-US" sz="3473" dirty="0">
                <a:solidFill>
                  <a:srgbClr val="000000"/>
                </a:solidFill>
                <a:latin typeface="KG Primary Penmanship"/>
              </a:rPr>
              <a:t> </a:t>
            </a:r>
            <a:r>
              <a:rPr lang="en-US" sz="3473" dirty="0" err="1">
                <a:solidFill>
                  <a:srgbClr val="000000"/>
                </a:solidFill>
                <a:latin typeface="KG Primary Penmanship"/>
              </a:rPr>
              <a:t>ve</a:t>
            </a:r>
            <a:r>
              <a:rPr lang="en-US" sz="3473" dirty="0">
                <a:solidFill>
                  <a:srgbClr val="000000"/>
                </a:solidFill>
                <a:latin typeface="KG Primary Penmanship"/>
              </a:rPr>
              <a:t> </a:t>
            </a:r>
            <a:r>
              <a:rPr lang="en-US" sz="3473" dirty="0" err="1">
                <a:solidFill>
                  <a:srgbClr val="000000"/>
                </a:solidFill>
                <a:latin typeface="KG Primary Penmanship"/>
              </a:rPr>
              <a:t>dönüşte</a:t>
            </a:r>
            <a:r>
              <a:rPr lang="en-US" sz="3473" dirty="0">
                <a:solidFill>
                  <a:srgbClr val="000000"/>
                </a:solidFill>
                <a:latin typeface="KG Primary Penmanship"/>
              </a:rPr>
              <a:t> de o </a:t>
            </a:r>
            <a:r>
              <a:rPr lang="en-US" sz="3473" dirty="0" err="1">
                <a:solidFill>
                  <a:srgbClr val="000000"/>
                </a:solidFill>
                <a:latin typeface="KG Primary Penmanship"/>
              </a:rPr>
              <a:t>uzun</a:t>
            </a:r>
            <a:r>
              <a:rPr lang="en-US" sz="3473" dirty="0">
                <a:solidFill>
                  <a:srgbClr val="000000"/>
                </a:solidFill>
                <a:latin typeface="KG Primary Penmanship"/>
              </a:rPr>
              <a:t> </a:t>
            </a:r>
            <a:r>
              <a:rPr lang="en-US" sz="3473" dirty="0" err="1">
                <a:solidFill>
                  <a:srgbClr val="000000"/>
                </a:solidFill>
                <a:latin typeface="KG Primary Penmanship"/>
              </a:rPr>
              <a:t>zamandır</a:t>
            </a:r>
            <a:r>
              <a:rPr lang="en-US" sz="3473" dirty="0">
                <a:solidFill>
                  <a:srgbClr val="000000"/>
                </a:solidFill>
                <a:latin typeface="KG Primary Penmanship"/>
              </a:rPr>
              <a:t> </a:t>
            </a:r>
            <a:r>
              <a:rPr lang="en-US" sz="3473" dirty="0" err="1">
                <a:solidFill>
                  <a:srgbClr val="000000"/>
                </a:solidFill>
                <a:latin typeface="KG Primary Penmanship"/>
              </a:rPr>
              <a:t>yazmayı</a:t>
            </a:r>
            <a:r>
              <a:rPr lang="en-US" sz="3473" dirty="0">
                <a:solidFill>
                  <a:srgbClr val="000000"/>
                </a:solidFill>
                <a:latin typeface="KG Primary Penmanship"/>
              </a:rPr>
              <a:t> </a:t>
            </a:r>
            <a:r>
              <a:rPr lang="en-US" sz="3473" dirty="0" err="1">
                <a:solidFill>
                  <a:srgbClr val="000000"/>
                </a:solidFill>
                <a:latin typeface="KG Primary Penmanship"/>
              </a:rPr>
              <a:t>planladığınız</a:t>
            </a:r>
            <a:r>
              <a:rPr lang="en-US" sz="3473" dirty="0">
                <a:solidFill>
                  <a:srgbClr val="000000"/>
                </a:solidFill>
                <a:latin typeface="KG Primary Penmanship"/>
              </a:rPr>
              <a:t> </a:t>
            </a:r>
            <a:r>
              <a:rPr lang="en-US" sz="3473" dirty="0" err="1">
                <a:solidFill>
                  <a:srgbClr val="000000"/>
                </a:solidFill>
                <a:latin typeface="KG Primary Penmanship"/>
              </a:rPr>
              <a:t>romanı</a:t>
            </a:r>
            <a:r>
              <a:rPr lang="en-US" sz="3473" dirty="0">
                <a:solidFill>
                  <a:srgbClr val="000000"/>
                </a:solidFill>
                <a:latin typeface="KG Primary Penmanship"/>
              </a:rPr>
              <a:t> </a:t>
            </a:r>
            <a:r>
              <a:rPr lang="en-US" sz="3473" dirty="0" err="1">
                <a:solidFill>
                  <a:srgbClr val="000000"/>
                </a:solidFill>
                <a:latin typeface="KG Primary Penmanship"/>
              </a:rPr>
              <a:t>yazmış</a:t>
            </a:r>
            <a:r>
              <a:rPr lang="en-US" sz="3473" dirty="0">
                <a:solidFill>
                  <a:srgbClr val="000000"/>
                </a:solidFill>
                <a:latin typeface="KG Primary Penmanship"/>
              </a:rPr>
              <a:t> </a:t>
            </a:r>
            <a:r>
              <a:rPr lang="en-US" sz="3473" dirty="0" err="1">
                <a:solidFill>
                  <a:srgbClr val="000000"/>
                </a:solidFill>
                <a:latin typeface="KG Primary Penmanship"/>
              </a:rPr>
              <a:t>olmayı</a:t>
            </a:r>
            <a:r>
              <a:rPr lang="en-US" sz="3473" dirty="0">
                <a:solidFill>
                  <a:srgbClr val="000000"/>
                </a:solidFill>
                <a:latin typeface="KG Primary Penmanship"/>
              </a:rPr>
              <a:t> </a:t>
            </a:r>
            <a:r>
              <a:rPr lang="en-US" sz="3473" dirty="0" err="1">
                <a:solidFill>
                  <a:srgbClr val="000000"/>
                </a:solidFill>
                <a:latin typeface="KG Primary Penmanship"/>
              </a:rPr>
              <a:t>hayal</a:t>
            </a:r>
            <a:r>
              <a:rPr lang="en-US" sz="3473" dirty="0">
                <a:solidFill>
                  <a:srgbClr val="000000"/>
                </a:solidFill>
                <a:latin typeface="KG Primary Penmanship"/>
              </a:rPr>
              <a:t> </a:t>
            </a:r>
            <a:r>
              <a:rPr lang="en-US" sz="3473" dirty="0" err="1">
                <a:solidFill>
                  <a:srgbClr val="000000"/>
                </a:solidFill>
                <a:latin typeface="KG Primary Penmanship"/>
              </a:rPr>
              <a:t>ettiniz</a:t>
            </a:r>
            <a:r>
              <a:rPr lang="en-US" sz="3473" dirty="0">
                <a:solidFill>
                  <a:srgbClr val="000000"/>
                </a:solidFill>
                <a:latin typeface="KG Primary Penmanship"/>
              </a:rPr>
              <a:t> mi? </a:t>
            </a:r>
            <a:r>
              <a:rPr lang="en-US" sz="3473" dirty="0" err="1">
                <a:solidFill>
                  <a:srgbClr val="000000"/>
                </a:solidFill>
                <a:latin typeface="KG Primary Penmanship"/>
              </a:rPr>
              <a:t>Ettiyseniz</a:t>
            </a:r>
            <a:r>
              <a:rPr lang="en-US" sz="3473" dirty="0">
                <a:solidFill>
                  <a:srgbClr val="000000"/>
                </a:solidFill>
                <a:latin typeface="KG Primary Penmanship"/>
              </a:rPr>
              <a:t> de </a:t>
            </a:r>
            <a:r>
              <a:rPr lang="en-US" sz="3473" dirty="0" err="1">
                <a:solidFill>
                  <a:srgbClr val="000000"/>
                </a:solidFill>
                <a:latin typeface="KG Primary Penmanship"/>
              </a:rPr>
              <a:t>geç</a:t>
            </a:r>
            <a:r>
              <a:rPr lang="en-US" sz="3473" dirty="0">
                <a:solidFill>
                  <a:srgbClr val="000000"/>
                </a:solidFill>
                <a:latin typeface="KG Primary Penmanship"/>
              </a:rPr>
              <a:t> </a:t>
            </a:r>
            <a:r>
              <a:rPr lang="en-US" sz="3473" dirty="0" err="1">
                <a:solidFill>
                  <a:srgbClr val="000000"/>
                </a:solidFill>
                <a:latin typeface="KG Primary Penmanship"/>
              </a:rPr>
              <a:t>kaldınız</a:t>
            </a:r>
            <a:r>
              <a:rPr lang="en-US" sz="3473" dirty="0">
                <a:solidFill>
                  <a:srgbClr val="000000"/>
                </a:solidFill>
                <a:latin typeface="KG Primary Penmanship"/>
              </a:rPr>
              <a:t> </a:t>
            </a:r>
            <a:r>
              <a:rPr lang="en-US" sz="3473" dirty="0" err="1">
                <a:solidFill>
                  <a:srgbClr val="000000"/>
                </a:solidFill>
                <a:latin typeface="KG Primary Penmanship"/>
              </a:rPr>
              <a:t>çünkü</a:t>
            </a:r>
            <a:r>
              <a:rPr lang="en-US" sz="3473" dirty="0">
                <a:solidFill>
                  <a:srgbClr val="000000"/>
                </a:solidFill>
                <a:latin typeface="KG Primary Penmanship"/>
              </a:rPr>
              <a:t> </a:t>
            </a:r>
            <a:r>
              <a:rPr lang="en-US" sz="3473" dirty="0" err="1">
                <a:solidFill>
                  <a:srgbClr val="000000"/>
                </a:solidFill>
                <a:latin typeface="KG Primary Penmanship"/>
              </a:rPr>
              <a:t>artık</a:t>
            </a:r>
            <a:r>
              <a:rPr lang="en-US" sz="3473" dirty="0">
                <a:solidFill>
                  <a:srgbClr val="000000"/>
                </a:solidFill>
                <a:latin typeface="KG Primary Penmanship"/>
              </a:rPr>
              <a:t> o </a:t>
            </a:r>
            <a:r>
              <a:rPr lang="en-US" sz="3473" dirty="0" err="1">
                <a:solidFill>
                  <a:srgbClr val="000000"/>
                </a:solidFill>
                <a:latin typeface="KG Primary Penmanship"/>
              </a:rPr>
              <a:t>işi</a:t>
            </a:r>
            <a:r>
              <a:rPr lang="en-US" sz="3473" dirty="0">
                <a:solidFill>
                  <a:srgbClr val="000000"/>
                </a:solidFill>
                <a:latin typeface="KG Primary Penmanship"/>
              </a:rPr>
              <a:t> de </a:t>
            </a:r>
            <a:r>
              <a:rPr lang="en-US" sz="3473" dirty="0" err="1">
                <a:solidFill>
                  <a:srgbClr val="000000"/>
                </a:solidFill>
                <a:latin typeface="KG Primary Penmanship"/>
              </a:rPr>
              <a:t>robotlar</a:t>
            </a:r>
            <a:r>
              <a:rPr lang="en-US" sz="3473" dirty="0">
                <a:solidFill>
                  <a:srgbClr val="000000"/>
                </a:solidFill>
                <a:latin typeface="KG Primary Penmanship"/>
              </a:rPr>
              <a:t> </a:t>
            </a:r>
            <a:r>
              <a:rPr lang="en-US" sz="3473" dirty="0" err="1">
                <a:solidFill>
                  <a:srgbClr val="000000"/>
                </a:solidFill>
                <a:latin typeface="KG Primary Penmanship"/>
              </a:rPr>
              <a:t>yapıyor</a:t>
            </a:r>
            <a:r>
              <a:rPr lang="en-US" sz="3473" dirty="0">
                <a:solidFill>
                  <a:srgbClr val="000000"/>
                </a:solidFill>
                <a:latin typeface="KG Primary Penmanship"/>
              </a:rPr>
              <a:t>. </a:t>
            </a:r>
            <a:r>
              <a:rPr lang="en-US" sz="3473" dirty="0" err="1">
                <a:solidFill>
                  <a:srgbClr val="000000"/>
                </a:solidFill>
                <a:latin typeface="KG Primary Penmanship"/>
              </a:rPr>
              <a:t>Birbirine</a:t>
            </a:r>
            <a:r>
              <a:rPr lang="en-US" sz="3473" dirty="0">
                <a:solidFill>
                  <a:srgbClr val="000000"/>
                </a:solidFill>
                <a:latin typeface="KG Primary Penmanship"/>
              </a:rPr>
              <a:t> </a:t>
            </a:r>
            <a:r>
              <a:rPr lang="en-US" sz="3473" dirty="0" err="1">
                <a:solidFill>
                  <a:srgbClr val="000000"/>
                </a:solidFill>
                <a:latin typeface="KG Primary Penmanship"/>
              </a:rPr>
              <a:t>bağlı</a:t>
            </a:r>
            <a:r>
              <a:rPr lang="en-US" sz="3473" dirty="0">
                <a:solidFill>
                  <a:srgbClr val="000000"/>
                </a:solidFill>
                <a:latin typeface="KG Primary Penmanship"/>
              </a:rPr>
              <a:t> </a:t>
            </a:r>
            <a:r>
              <a:rPr lang="en-US" sz="3473" dirty="0" err="1">
                <a:solidFill>
                  <a:srgbClr val="000000"/>
                </a:solidFill>
                <a:latin typeface="KG Primary Penmanship"/>
              </a:rPr>
              <a:t>bir</a:t>
            </a:r>
            <a:r>
              <a:rPr lang="en-US" sz="3473" dirty="0">
                <a:solidFill>
                  <a:srgbClr val="000000"/>
                </a:solidFill>
                <a:latin typeface="KG Primary Penmanship"/>
              </a:rPr>
              <a:t> dizi </a:t>
            </a:r>
            <a:r>
              <a:rPr lang="en-US" sz="3473" dirty="0" err="1">
                <a:solidFill>
                  <a:srgbClr val="000000"/>
                </a:solidFill>
                <a:latin typeface="KG Primary Penmanship"/>
              </a:rPr>
              <a:t>yapay</a:t>
            </a:r>
            <a:r>
              <a:rPr lang="en-US" sz="3473" dirty="0">
                <a:solidFill>
                  <a:srgbClr val="000000"/>
                </a:solidFill>
                <a:latin typeface="KG Primary Penmanship"/>
              </a:rPr>
              <a:t> </a:t>
            </a:r>
            <a:r>
              <a:rPr lang="en-US" sz="3473" dirty="0" err="1">
                <a:solidFill>
                  <a:srgbClr val="000000"/>
                </a:solidFill>
                <a:latin typeface="KG Primary Penmanship"/>
              </a:rPr>
              <a:t>sinir</a:t>
            </a:r>
            <a:r>
              <a:rPr lang="en-US" sz="3473" dirty="0">
                <a:solidFill>
                  <a:srgbClr val="000000"/>
                </a:solidFill>
                <a:latin typeface="KG Primary Penmanship"/>
              </a:rPr>
              <a:t> </a:t>
            </a:r>
            <a:r>
              <a:rPr lang="en-US" sz="3473" dirty="0" err="1">
                <a:solidFill>
                  <a:srgbClr val="000000"/>
                </a:solidFill>
                <a:latin typeface="KG Primary Penmanship"/>
              </a:rPr>
              <a:t>ağı</a:t>
            </a:r>
            <a:r>
              <a:rPr lang="en-US" sz="3473" dirty="0">
                <a:solidFill>
                  <a:srgbClr val="000000"/>
                </a:solidFill>
                <a:latin typeface="KG Primary Penmanship"/>
              </a:rPr>
              <a:t> </a:t>
            </a:r>
            <a:r>
              <a:rPr lang="en-US" sz="3473" dirty="0" err="1">
                <a:solidFill>
                  <a:srgbClr val="000000"/>
                </a:solidFill>
                <a:latin typeface="KG Primary Penmanship"/>
              </a:rPr>
              <a:t>sistemi</a:t>
            </a:r>
            <a:r>
              <a:rPr lang="en-US" sz="3473" dirty="0">
                <a:solidFill>
                  <a:srgbClr val="000000"/>
                </a:solidFill>
                <a:latin typeface="KG Primary Penmanship"/>
              </a:rPr>
              <a:t>, </a:t>
            </a:r>
            <a:r>
              <a:rPr lang="en-US" sz="3473" dirty="0" err="1">
                <a:solidFill>
                  <a:srgbClr val="000000"/>
                </a:solidFill>
                <a:latin typeface="KG Primary Penmanship"/>
              </a:rPr>
              <a:t>ABD’nin</a:t>
            </a:r>
            <a:r>
              <a:rPr lang="en-US" sz="3473" dirty="0">
                <a:solidFill>
                  <a:srgbClr val="000000"/>
                </a:solidFill>
                <a:latin typeface="KG Primary Penmanship"/>
              </a:rPr>
              <a:t> Brooklyn </a:t>
            </a:r>
            <a:r>
              <a:rPr lang="en-US" sz="3473" dirty="0" err="1">
                <a:solidFill>
                  <a:srgbClr val="000000"/>
                </a:solidFill>
                <a:latin typeface="KG Primary Penmanship"/>
              </a:rPr>
              <a:t>şehrinden</a:t>
            </a:r>
            <a:r>
              <a:rPr lang="en-US" sz="3473" dirty="0">
                <a:solidFill>
                  <a:srgbClr val="000000"/>
                </a:solidFill>
                <a:latin typeface="KG Primary Penmanship"/>
              </a:rPr>
              <a:t> New Orleans </a:t>
            </a:r>
            <a:r>
              <a:rPr lang="en-US" sz="3473" dirty="0" err="1">
                <a:solidFill>
                  <a:srgbClr val="000000"/>
                </a:solidFill>
                <a:latin typeface="KG Primary Penmanship"/>
              </a:rPr>
              <a:t>şehrine</a:t>
            </a:r>
            <a:r>
              <a:rPr lang="en-US" sz="3473" dirty="0">
                <a:solidFill>
                  <a:srgbClr val="000000"/>
                </a:solidFill>
                <a:latin typeface="KG Primary Penmanship"/>
              </a:rPr>
              <a:t> </a:t>
            </a:r>
            <a:r>
              <a:rPr lang="en-US" sz="3473" dirty="0" err="1">
                <a:solidFill>
                  <a:srgbClr val="000000"/>
                </a:solidFill>
                <a:latin typeface="KG Primary Penmanship"/>
              </a:rPr>
              <a:t>giderken</a:t>
            </a:r>
            <a:r>
              <a:rPr lang="en-US" sz="3473" dirty="0">
                <a:solidFill>
                  <a:srgbClr val="000000"/>
                </a:solidFill>
                <a:latin typeface="KG Primary Penmanship"/>
              </a:rPr>
              <a:t> </a:t>
            </a:r>
            <a:r>
              <a:rPr lang="en-US" sz="3473" dirty="0" err="1">
                <a:solidFill>
                  <a:srgbClr val="000000"/>
                </a:solidFill>
                <a:latin typeface="KG Primary Penmanship"/>
              </a:rPr>
              <a:t>yolda</a:t>
            </a:r>
            <a:r>
              <a:rPr lang="en-US" sz="3473" dirty="0">
                <a:solidFill>
                  <a:srgbClr val="000000"/>
                </a:solidFill>
                <a:latin typeface="KG Primary Penmanship"/>
              </a:rPr>
              <a:t> ‘1 the </a:t>
            </a:r>
            <a:r>
              <a:rPr lang="en-US" sz="3473" dirty="0" err="1">
                <a:solidFill>
                  <a:srgbClr val="000000"/>
                </a:solidFill>
                <a:latin typeface="KG Primary Penmanship"/>
              </a:rPr>
              <a:t>Road‘adlı</a:t>
            </a:r>
            <a:r>
              <a:rPr lang="en-US" sz="3473" dirty="0">
                <a:solidFill>
                  <a:srgbClr val="000000"/>
                </a:solidFill>
                <a:latin typeface="KG Primary Penmanship"/>
              </a:rPr>
              <a:t> </a:t>
            </a:r>
            <a:r>
              <a:rPr lang="en-US" sz="3473" dirty="0" err="1">
                <a:solidFill>
                  <a:srgbClr val="000000"/>
                </a:solidFill>
                <a:latin typeface="KG Primary Penmanship"/>
              </a:rPr>
              <a:t>bir</a:t>
            </a:r>
            <a:r>
              <a:rPr lang="en-US" sz="3473" dirty="0">
                <a:solidFill>
                  <a:srgbClr val="000000"/>
                </a:solidFill>
                <a:latin typeface="KG Primary Penmanship"/>
              </a:rPr>
              <a:t> roman </a:t>
            </a:r>
            <a:r>
              <a:rPr lang="en-US" sz="3473" dirty="0" err="1">
                <a:solidFill>
                  <a:srgbClr val="000000"/>
                </a:solidFill>
                <a:latin typeface="KG Primary Penmanship"/>
              </a:rPr>
              <a:t>yazdı</a:t>
            </a:r>
            <a:r>
              <a:rPr lang="en-US" sz="3473" dirty="0">
                <a:solidFill>
                  <a:srgbClr val="000000"/>
                </a:solidFill>
                <a:latin typeface="KG Primary Penmanship"/>
              </a:rPr>
              <a:t>. </a:t>
            </a:r>
            <a:r>
              <a:rPr lang="en-US" sz="3473" dirty="0" err="1">
                <a:solidFill>
                  <a:srgbClr val="000000"/>
                </a:solidFill>
                <a:latin typeface="KG Primary Penmanship"/>
              </a:rPr>
              <a:t>Yazılımcı</a:t>
            </a:r>
            <a:r>
              <a:rPr lang="en-US" sz="3473" dirty="0">
                <a:solidFill>
                  <a:srgbClr val="000000"/>
                </a:solidFill>
                <a:latin typeface="KG Primary Penmanship"/>
              </a:rPr>
              <a:t> Ross Goodwin; GPS </a:t>
            </a:r>
            <a:r>
              <a:rPr lang="en-US" sz="3473" dirty="0" err="1">
                <a:solidFill>
                  <a:srgbClr val="000000"/>
                </a:solidFill>
                <a:latin typeface="KG Primary Penmanship"/>
              </a:rPr>
              <a:t>koordinatları</a:t>
            </a:r>
            <a:r>
              <a:rPr lang="en-US" sz="3473" dirty="0">
                <a:solidFill>
                  <a:srgbClr val="000000"/>
                </a:solidFill>
                <a:latin typeface="KG Primary Penmanship"/>
              </a:rPr>
              <a:t>, Foursquare </a:t>
            </a:r>
            <a:r>
              <a:rPr lang="en-US" sz="3473" dirty="0" err="1">
                <a:solidFill>
                  <a:srgbClr val="000000"/>
                </a:solidFill>
                <a:latin typeface="KG Primary Penmanship"/>
              </a:rPr>
              <a:t>verileri</a:t>
            </a:r>
            <a:r>
              <a:rPr lang="en-US" sz="3473" dirty="0">
                <a:solidFill>
                  <a:srgbClr val="000000"/>
                </a:solidFill>
                <a:latin typeface="KG Primary Penmanship"/>
              </a:rPr>
              <a:t> </a:t>
            </a:r>
            <a:r>
              <a:rPr lang="en-US" sz="3473" dirty="0" err="1">
                <a:solidFill>
                  <a:srgbClr val="000000"/>
                </a:solidFill>
                <a:latin typeface="KG Primary Penmanship"/>
              </a:rPr>
              <a:t>ve</a:t>
            </a:r>
            <a:r>
              <a:rPr lang="en-US" sz="3473" dirty="0">
                <a:solidFill>
                  <a:srgbClr val="000000"/>
                </a:solidFill>
                <a:latin typeface="KG Primary Penmanship"/>
              </a:rPr>
              <a:t> </a:t>
            </a:r>
            <a:r>
              <a:rPr lang="en-US" sz="3473" dirty="0" err="1">
                <a:solidFill>
                  <a:srgbClr val="000000"/>
                </a:solidFill>
                <a:latin typeface="KG Primary Penmanship"/>
              </a:rPr>
              <a:t>görsel</a:t>
            </a:r>
            <a:r>
              <a:rPr lang="en-US" sz="3473" dirty="0">
                <a:solidFill>
                  <a:srgbClr val="000000"/>
                </a:solidFill>
                <a:latin typeface="KG Primary Penmanship"/>
              </a:rPr>
              <a:t> </a:t>
            </a:r>
            <a:r>
              <a:rPr lang="en-US" sz="3473" dirty="0" err="1">
                <a:solidFill>
                  <a:srgbClr val="000000"/>
                </a:solidFill>
                <a:latin typeface="KG Primary Penmanship"/>
              </a:rPr>
              <a:t>algılama</a:t>
            </a:r>
            <a:r>
              <a:rPr lang="en-US" sz="3473" dirty="0">
                <a:solidFill>
                  <a:srgbClr val="000000"/>
                </a:solidFill>
                <a:latin typeface="KG Primary Penmanship"/>
              </a:rPr>
              <a:t> </a:t>
            </a:r>
            <a:r>
              <a:rPr lang="en-US" sz="3473" dirty="0" err="1">
                <a:solidFill>
                  <a:srgbClr val="000000"/>
                </a:solidFill>
                <a:latin typeface="KG Primary Penmanship"/>
              </a:rPr>
              <a:t>yazılımına</a:t>
            </a:r>
            <a:r>
              <a:rPr lang="en-US" sz="3473" dirty="0">
                <a:solidFill>
                  <a:srgbClr val="000000"/>
                </a:solidFill>
                <a:latin typeface="KG Primary Penmanship"/>
              </a:rPr>
              <a:t> </a:t>
            </a:r>
            <a:r>
              <a:rPr lang="en-US" sz="3473" dirty="0" err="1">
                <a:solidFill>
                  <a:srgbClr val="000000"/>
                </a:solidFill>
                <a:latin typeface="KG Primary Penmanship"/>
              </a:rPr>
              <a:t>bağlı</a:t>
            </a:r>
            <a:r>
              <a:rPr lang="en-US" sz="3473" dirty="0">
                <a:solidFill>
                  <a:srgbClr val="000000"/>
                </a:solidFill>
                <a:latin typeface="KG Primary Penmanship"/>
              </a:rPr>
              <a:t> </a:t>
            </a:r>
            <a:r>
              <a:rPr lang="en-US" sz="3473" dirty="0" err="1">
                <a:solidFill>
                  <a:srgbClr val="000000"/>
                </a:solidFill>
                <a:latin typeface="KG Primary Penmanship"/>
              </a:rPr>
              <a:t>bir</a:t>
            </a:r>
            <a:r>
              <a:rPr lang="en-US" sz="3473" dirty="0">
                <a:solidFill>
                  <a:srgbClr val="000000"/>
                </a:solidFill>
                <a:latin typeface="KG Primary Penmanship"/>
              </a:rPr>
              <a:t> </a:t>
            </a:r>
            <a:r>
              <a:rPr lang="en-US" sz="3473" dirty="0" err="1">
                <a:solidFill>
                  <a:srgbClr val="000000"/>
                </a:solidFill>
                <a:latin typeface="KG Primary Penmanship"/>
              </a:rPr>
              <a:t>kamera</a:t>
            </a:r>
            <a:r>
              <a:rPr lang="en-US" sz="3473" dirty="0">
                <a:solidFill>
                  <a:srgbClr val="000000"/>
                </a:solidFill>
                <a:latin typeface="KG Primary Penmanship"/>
              </a:rPr>
              <a:t> </a:t>
            </a:r>
            <a:r>
              <a:rPr lang="en-US" sz="3473" dirty="0" err="1">
                <a:solidFill>
                  <a:srgbClr val="000000"/>
                </a:solidFill>
                <a:latin typeface="KG Primary Penmanship"/>
              </a:rPr>
              <a:t>ile</a:t>
            </a:r>
            <a:r>
              <a:rPr lang="en-US" sz="3473" dirty="0">
                <a:solidFill>
                  <a:srgbClr val="000000"/>
                </a:solidFill>
                <a:latin typeface="KG Primary Penmanship"/>
              </a:rPr>
              <a:t> </a:t>
            </a:r>
            <a:r>
              <a:rPr lang="en-US" sz="3473" dirty="0" err="1">
                <a:solidFill>
                  <a:srgbClr val="000000"/>
                </a:solidFill>
                <a:latin typeface="KG Primary Penmanship"/>
              </a:rPr>
              <a:t>düz</a:t>
            </a:r>
            <a:r>
              <a:rPr lang="en-US" sz="3473" dirty="0">
                <a:solidFill>
                  <a:srgbClr val="000000"/>
                </a:solidFill>
                <a:latin typeface="KG Primary Penmanship"/>
              </a:rPr>
              <a:t> </a:t>
            </a:r>
            <a:r>
              <a:rPr lang="en-US" sz="3473" dirty="0" err="1">
                <a:solidFill>
                  <a:srgbClr val="000000"/>
                </a:solidFill>
                <a:latin typeface="KG Primary Penmanship"/>
              </a:rPr>
              <a:t>yazı</a:t>
            </a:r>
            <a:r>
              <a:rPr lang="en-US" sz="3473" dirty="0">
                <a:solidFill>
                  <a:srgbClr val="000000"/>
                </a:solidFill>
                <a:latin typeface="KG Primary Penmanship"/>
              </a:rPr>
              <a:t> </a:t>
            </a:r>
            <a:r>
              <a:rPr lang="en-US" sz="3473" dirty="0" err="1">
                <a:solidFill>
                  <a:srgbClr val="000000"/>
                </a:solidFill>
                <a:latin typeface="KG Primary Penmanship"/>
              </a:rPr>
              <a:t>oluşturabilen</a:t>
            </a:r>
            <a:r>
              <a:rPr lang="en-US" sz="3473" dirty="0">
                <a:solidFill>
                  <a:srgbClr val="000000"/>
                </a:solidFill>
                <a:latin typeface="KG Primary Penmanship"/>
              </a:rPr>
              <a:t> </a:t>
            </a:r>
            <a:r>
              <a:rPr lang="en-US" sz="3473" dirty="0" err="1">
                <a:solidFill>
                  <a:srgbClr val="000000"/>
                </a:solidFill>
                <a:latin typeface="KG Primary Penmanship"/>
              </a:rPr>
              <a:t>bir</a:t>
            </a:r>
            <a:r>
              <a:rPr lang="en-US" sz="3473" dirty="0">
                <a:solidFill>
                  <a:srgbClr val="000000"/>
                </a:solidFill>
                <a:latin typeface="KG Primary Penmanship"/>
              </a:rPr>
              <a:t> </a:t>
            </a:r>
            <a:r>
              <a:rPr lang="en-US" sz="3473" dirty="0" err="1">
                <a:solidFill>
                  <a:srgbClr val="000000"/>
                </a:solidFill>
                <a:latin typeface="KG Primary Penmanship"/>
              </a:rPr>
              <a:t>sistem</a:t>
            </a:r>
            <a:r>
              <a:rPr lang="en-US" sz="3473" dirty="0">
                <a:solidFill>
                  <a:srgbClr val="000000"/>
                </a:solidFill>
                <a:latin typeface="KG Primary Penmanship"/>
              </a:rPr>
              <a:t> </a:t>
            </a:r>
            <a:r>
              <a:rPr lang="en-US" sz="3473" dirty="0" err="1">
                <a:solidFill>
                  <a:srgbClr val="000000"/>
                </a:solidFill>
                <a:latin typeface="KG Primary Penmanship"/>
              </a:rPr>
              <a:t>geliştirdi</a:t>
            </a:r>
            <a:r>
              <a:rPr lang="en-US" sz="3473" dirty="0">
                <a:solidFill>
                  <a:srgbClr val="000000"/>
                </a:solidFill>
                <a:latin typeface="KG Primary Penmanship"/>
              </a:rPr>
              <a:t>. Goodwin </a:t>
            </a:r>
            <a:r>
              <a:rPr lang="en-US" sz="3473" dirty="0" err="1">
                <a:solidFill>
                  <a:srgbClr val="000000"/>
                </a:solidFill>
                <a:latin typeface="KG Primary Penmanship"/>
              </a:rPr>
              <a:t>yapay</a:t>
            </a:r>
            <a:r>
              <a:rPr lang="en-US" sz="3473" dirty="0">
                <a:solidFill>
                  <a:srgbClr val="000000"/>
                </a:solidFill>
                <a:latin typeface="KG Primary Penmanship"/>
              </a:rPr>
              <a:t> </a:t>
            </a:r>
            <a:r>
              <a:rPr lang="en-US" sz="3473" dirty="0" err="1">
                <a:solidFill>
                  <a:srgbClr val="000000"/>
                </a:solidFill>
                <a:latin typeface="KG Primary Penmanship"/>
              </a:rPr>
              <a:t>sinir</a:t>
            </a:r>
            <a:r>
              <a:rPr lang="en-US" sz="3473" dirty="0">
                <a:solidFill>
                  <a:srgbClr val="000000"/>
                </a:solidFill>
                <a:latin typeface="KG Primary Penmanship"/>
              </a:rPr>
              <a:t> </a:t>
            </a:r>
            <a:r>
              <a:rPr lang="en-US" sz="3473" dirty="0" err="1">
                <a:solidFill>
                  <a:srgbClr val="000000"/>
                </a:solidFill>
                <a:latin typeface="KG Primary Penmanship"/>
              </a:rPr>
              <a:t>ağlarını</a:t>
            </a:r>
            <a:r>
              <a:rPr lang="en-US" sz="3473" dirty="0">
                <a:solidFill>
                  <a:srgbClr val="000000"/>
                </a:solidFill>
                <a:latin typeface="KG Primary Penmanship"/>
              </a:rPr>
              <a:t> </a:t>
            </a:r>
            <a:r>
              <a:rPr lang="en-US" sz="3473" dirty="0" err="1">
                <a:solidFill>
                  <a:srgbClr val="000000"/>
                </a:solidFill>
                <a:latin typeface="KG Primary Penmanship"/>
              </a:rPr>
              <a:t>şiir</a:t>
            </a:r>
            <a:r>
              <a:rPr lang="en-US" sz="3473" dirty="0">
                <a:solidFill>
                  <a:srgbClr val="000000"/>
                </a:solidFill>
                <a:latin typeface="KG Primary Penmanship"/>
              </a:rPr>
              <a:t> </a:t>
            </a:r>
            <a:r>
              <a:rPr lang="en-US" sz="3473" dirty="0" err="1">
                <a:solidFill>
                  <a:srgbClr val="000000"/>
                </a:solidFill>
                <a:latin typeface="KG Primary Penmanship"/>
              </a:rPr>
              <a:t>ve</a:t>
            </a:r>
            <a:r>
              <a:rPr lang="en-US" sz="3473" dirty="0">
                <a:solidFill>
                  <a:srgbClr val="000000"/>
                </a:solidFill>
                <a:latin typeface="KG Primary Penmanship"/>
              </a:rPr>
              <a:t> </a:t>
            </a:r>
            <a:r>
              <a:rPr lang="en-US" sz="3473" dirty="0" err="1">
                <a:solidFill>
                  <a:srgbClr val="000000"/>
                </a:solidFill>
                <a:latin typeface="KG Primary Penmanship"/>
              </a:rPr>
              <a:t>edebi</a:t>
            </a:r>
            <a:r>
              <a:rPr lang="en-US" sz="3473" dirty="0">
                <a:solidFill>
                  <a:srgbClr val="000000"/>
                </a:solidFill>
                <a:latin typeface="KG Primary Penmanship"/>
              </a:rPr>
              <a:t> </a:t>
            </a:r>
            <a:r>
              <a:rPr lang="en-US" sz="3473" dirty="0" err="1">
                <a:solidFill>
                  <a:srgbClr val="000000"/>
                </a:solidFill>
                <a:latin typeface="KG Primary Penmanship"/>
              </a:rPr>
              <a:t>eser</a:t>
            </a:r>
            <a:r>
              <a:rPr lang="en-US" sz="3473" dirty="0">
                <a:solidFill>
                  <a:srgbClr val="000000"/>
                </a:solidFill>
                <a:latin typeface="KG Primary Penmanship"/>
              </a:rPr>
              <a:t> </a:t>
            </a:r>
            <a:r>
              <a:rPr lang="en-US" sz="3473" dirty="0" err="1">
                <a:solidFill>
                  <a:srgbClr val="000000"/>
                </a:solidFill>
                <a:latin typeface="KG Primary Penmanship"/>
              </a:rPr>
              <a:t>veri</a:t>
            </a:r>
            <a:r>
              <a:rPr lang="en-US" sz="3473" dirty="0">
                <a:solidFill>
                  <a:srgbClr val="000000"/>
                </a:solidFill>
                <a:latin typeface="KG Primary Penmanship"/>
              </a:rPr>
              <a:t> </a:t>
            </a:r>
            <a:r>
              <a:rPr lang="en-US" sz="3473" dirty="0" err="1">
                <a:solidFill>
                  <a:srgbClr val="000000"/>
                </a:solidFill>
                <a:latin typeface="KG Primary Penmanship"/>
              </a:rPr>
              <a:t>tabanlarıyla</a:t>
            </a:r>
            <a:r>
              <a:rPr lang="en-US" sz="3473" dirty="0">
                <a:solidFill>
                  <a:srgbClr val="000000"/>
                </a:solidFill>
                <a:latin typeface="KG Primary Penmanship"/>
              </a:rPr>
              <a:t> </a:t>
            </a:r>
            <a:r>
              <a:rPr lang="en-US" sz="3473" dirty="0" err="1">
                <a:solidFill>
                  <a:srgbClr val="000000"/>
                </a:solidFill>
                <a:latin typeface="KG Primary Penmanship"/>
              </a:rPr>
              <a:t>eğitti</a:t>
            </a:r>
            <a:r>
              <a:rPr lang="en-US" sz="3473" dirty="0">
                <a:solidFill>
                  <a:srgbClr val="000000"/>
                </a:solidFill>
                <a:latin typeface="KG Primary Penmanship"/>
              </a:rPr>
              <a:t>. Bu </a:t>
            </a:r>
            <a:r>
              <a:rPr lang="en-US" sz="3473" dirty="0" err="1">
                <a:solidFill>
                  <a:srgbClr val="000000"/>
                </a:solidFill>
                <a:latin typeface="KG Primary Penmanship"/>
              </a:rPr>
              <a:t>yüzden</a:t>
            </a:r>
            <a:r>
              <a:rPr lang="en-US" sz="3473" dirty="0">
                <a:solidFill>
                  <a:srgbClr val="000000"/>
                </a:solidFill>
                <a:latin typeface="KG Primary Penmanship"/>
              </a:rPr>
              <a:t> ‘1 the </a:t>
            </a:r>
            <a:r>
              <a:rPr lang="en-US" sz="3473" dirty="0" err="1">
                <a:solidFill>
                  <a:srgbClr val="000000"/>
                </a:solidFill>
                <a:latin typeface="KG Primary Penmanship"/>
              </a:rPr>
              <a:t>Road’un</a:t>
            </a:r>
            <a:r>
              <a:rPr lang="en-US" sz="3473" dirty="0">
                <a:solidFill>
                  <a:srgbClr val="000000"/>
                </a:solidFill>
                <a:latin typeface="KG Primary Penmanship"/>
              </a:rPr>
              <a:t> </a:t>
            </a:r>
            <a:r>
              <a:rPr lang="en-US" sz="3473" dirty="0" err="1">
                <a:solidFill>
                  <a:srgbClr val="000000"/>
                </a:solidFill>
                <a:latin typeface="KG Primary Penmanship"/>
              </a:rPr>
              <a:t>ifadeleri</a:t>
            </a:r>
            <a:r>
              <a:rPr lang="en-US" sz="3473" dirty="0">
                <a:solidFill>
                  <a:srgbClr val="000000"/>
                </a:solidFill>
                <a:latin typeface="KG Primary Penmanship"/>
              </a:rPr>
              <a:t> Siri </a:t>
            </a:r>
            <a:r>
              <a:rPr lang="en-US" sz="3473" dirty="0" err="1">
                <a:solidFill>
                  <a:srgbClr val="000000"/>
                </a:solidFill>
                <a:latin typeface="KG Primary Penmanship"/>
              </a:rPr>
              <a:t>ya</a:t>
            </a:r>
            <a:r>
              <a:rPr lang="en-US" sz="3473" dirty="0">
                <a:solidFill>
                  <a:srgbClr val="000000"/>
                </a:solidFill>
                <a:latin typeface="KG Primary Penmanship"/>
              </a:rPr>
              <a:t> da </a:t>
            </a:r>
            <a:r>
              <a:rPr lang="en-US" sz="3473" dirty="0" err="1">
                <a:solidFill>
                  <a:srgbClr val="000000"/>
                </a:solidFill>
                <a:latin typeface="KG Primary Penmanship"/>
              </a:rPr>
              <a:t>Alexa’ya</a:t>
            </a:r>
            <a:r>
              <a:rPr lang="en-US" sz="3473" dirty="0">
                <a:solidFill>
                  <a:srgbClr val="000000"/>
                </a:solidFill>
                <a:latin typeface="KG Primary Penmanship"/>
              </a:rPr>
              <a:t> </a:t>
            </a:r>
            <a:r>
              <a:rPr lang="en-US" sz="3473" dirty="0" err="1">
                <a:solidFill>
                  <a:srgbClr val="000000"/>
                </a:solidFill>
                <a:latin typeface="KG Primary Penmanship"/>
              </a:rPr>
              <a:t>göre</a:t>
            </a:r>
            <a:r>
              <a:rPr lang="en-US" sz="3473" dirty="0">
                <a:solidFill>
                  <a:srgbClr val="000000"/>
                </a:solidFill>
                <a:latin typeface="KG Primary Penmanship"/>
              </a:rPr>
              <a:t> </a:t>
            </a:r>
            <a:r>
              <a:rPr lang="en-US" sz="3473" dirty="0" err="1">
                <a:solidFill>
                  <a:srgbClr val="000000"/>
                </a:solidFill>
                <a:latin typeface="KG Primary Penmanship"/>
              </a:rPr>
              <a:t>kulağa</a:t>
            </a:r>
            <a:r>
              <a:rPr lang="en-US" sz="3473" dirty="0">
                <a:solidFill>
                  <a:srgbClr val="000000"/>
                </a:solidFill>
                <a:latin typeface="KG Primary Penmanship"/>
              </a:rPr>
              <a:t> </a:t>
            </a:r>
            <a:r>
              <a:rPr lang="en-US" sz="3473" dirty="0" err="1">
                <a:solidFill>
                  <a:srgbClr val="000000"/>
                </a:solidFill>
                <a:latin typeface="KG Primary Penmanship"/>
              </a:rPr>
              <a:t>daha</a:t>
            </a:r>
            <a:r>
              <a:rPr lang="en-US" sz="3473" dirty="0">
                <a:solidFill>
                  <a:srgbClr val="000000"/>
                </a:solidFill>
                <a:latin typeface="KG Primary Penmanship"/>
              </a:rPr>
              <a:t> </a:t>
            </a:r>
            <a:r>
              <a:rPr lang="en-US" sz="3473" dirty="0" err="1">
                <a:solidFill>
                  <a:srgbClr val="000000"/>
                </a:solidFill>
                <a:latin typeface="KG Primary Penmanship"/>
              </a:rPr>
              <a:t>edebi</a:t>
            </a:r>
            <a:r>
              <a:rPr lang="en-US" sz="3473" dirty="0">
                <a:solidFill>
                  <a:srgbClr val="000000"/>
                </a:solidFill>
                <a:latin typeface="KG Primary Penmanship"/>
              </a:rPr>
              <a:t> </a:t>
            </a:r>
            <a:r>
              <a:rPr lang="en-US" sz="3473" dirty="0" err="1">
                <a:solidFill>
                  <a:srgbClr val="000000"/>
                </a:solidFill>
                <a:latin typeface="KG Primary Penmanship"/>
              </a:rPr>
              <a:t>gelebilir</a:t>
            </a:r>
            <a:r>
              <a:rPr lang="en-US" sz="3473" dirty="0">
                <a:solidFill>
                  <a:srgbClr val="000000"/>
                </a:solidFill>
                <a:latin typeface="KG Primary Penmanship"/>
              </a:rPr>
              <a:t>. Bunun </a:t>
            </a:r>
            <a:r>
              <a:rPr lang="en-US" sz="3473" dirty="0" err="1">
                <a:solidFill>
                  <a:srgbClr val="000000"/>
                </a:solidFill>
                <a:latin typeface="KG Primary Penmanship"/>
              </a:rPr>
              <a:t>sebebi</a:t>
            </a:r>
            <a:r>
              <a:rPr lang="en-US" sz="3473" dirty="0">
                <a:solidFill>
                  <a:srgbClr val="000000"/>
                </a:solidFill>
                <a:latin typeface="KG Primary Penmanship"/>
              </a:rPr>
              <a:t> </a:t>
            </a:r>
            <a:r>
              <a:rPr lang="en-US" sz="3473" dirty="0" err="1">
                <a:solidFill>
                  <a:srgbClr val="000000"/>
                </a:solidFill>
                <a:latin typeface="KG Primary Penmanship"/>
              </a:rPr>
              <a:t>yapay</a:t>
            </a:r>
            <a:r>
              <a:rPr lang="en-US" sz="3473" dirty="0">
                <a:solidFill>
                  <a:srgbClr val="000000"/>
                </a:solidFill>
                <a:latin typeface="KG Primary Penmanship"/>
              </a:rPr>
              <a:t> </a:t>
            </a:r>
            <a:r>
              <a:rPr lang="en-US" sz="3473" dirty="0" err="1">
                <a:solidFill>
                  <a:srgbClr val="000000"/>
                </a:solidFill>
                <a:latin typeface="KG Primary Penmanship"/>
              </a:rPr>
              <a:t>zekânın</a:t>
            </a:r>
            <a:r>
              <a:rPr lang="en-US" sz="3473" dirty="0">
                <a:solidFill>
                  <a:srgbClr val="000000"/>
                </a:solidFill>
                <a:latin typeface="KG Primary Penmanship"/>
              </a:rPr>
              <a:t> </a:t>
            </a:r>
            <a:r>
              <a:rPr lang="en-US" sz="3473" dirty="0" err="1">
                <a:solidFill>
                  <a:srgbClr val="000000"/>
                </a:solidFill>
                <a:latin typeface="KG Primary Penmanship"/>
              </a:rPr>
              <a:t>diğerlerine</a:t>
            </a:r>
            <a:r>
              <a:rPr lang="en-US" sz="3473" dirty="0">
                <a:solidFill>
                  <a:srgbClr val="000000"/>
                </a:solidFill>
                <a:latin typeface="KG Primary Penmanship"/>
              </a:rPr>
              <a:t> </a:t>
            </a:r>
            <a:r>
              <a:rPr lang="en-US" sz="3473" dirty="0" err="1">
                <a:solidFill>
                  <a:srgbClr val="000000"/>
                </a:solidFill>
                <a:latin typeface="KG Primary Penmanship"/>
              </a:rPr>
              <a:t>göre</a:t>
            </a:r>
            <a:r>
              <a:rPr lang="en-US" sz="3473" dirty="0">
                <a:solidFill>
                  <a:srgbClr val="000000"/>
                </a:solidFill>
                <a:latin typeface="KG Primary Penmanship"/>
              </a:rPr>
              <a:t> </a:t>
            </a:r>
            <a:r>
              <a:rPr lang="en-US" sz="3473" dirty="0" err="1">
                <a:solidFill>
                  <a:srgbClr val="000000"/>
                </a:solidFill>
                <a:latin typeface="KG Primary Penmanship"/>
              </a:rPr>
              <a:t>daha</a:t>
            </a:r>
            <a:r>
              <a:rPr lang="en-US" sz="3473" dirty="0">
                <a:solidFill>
                  <a:srgbClr val="000000"/>
                </a:solidFill>
                <a:latin typeface="KG Primary Penmanship"/>
              </a:rPr>
              <a:t> </a:t>
            </a:r>
            <a:r>
              <a:rPr lang="en-US" sz="3473" dirty="0" err="1">
                <a:solidFill>
                  <a:srgbClr val="000000"/>
                </a:solidFill>
                <a:latin typeface="KG Primary Penmanship"/>
              </a:rPr>
              <a:t>sanatsal</a:t>
            </a:r>
            <a:r>
              <a:rPr lang="en-US" sz="3473" dirty="0">
                <a:solidFill>
                  <a:srgbClr val="000000"/>
                </a:solidFill>
                <a:latin typeface="KG Primary Penmanship"/>
              </a:rPr>
              <a:t> </a:t>
            </a:r>
            <a:r>
              <a:rPr lang="en-US" sz="3473" dirty="0" err="1">
                <a:solidFill>
                  <a:srgbClr val="000000"/>
                </a:solidFill>
                <a:latin typeface="KG Primary Penmanship"/>
              </a:rPr>
              <a:t>verilerle</a:t>
            </a:r>
            <a:r>
              <a:rPr lang="en-US" sz="3473" dirty="0">
                <a:solidFill>
                  <a:srgbClr val="000000"/>
                </a:solidFill>
                <a:latin typeface="KG Primary Penmanship"/>
              </a:rPr>
              <a:t> </a:t>
            </a:r>
            <a:r>
              <a:rPr lang="en-US" sz="3473" dirty="0" err="1">
                <a:solidFill>
                  <a:srgbClr val="000000"/>
                </a:solidFill>
                <a:latin typeface="KG Primary Penmanship"/>
              </a:rPr>
              <a:t>beslenmiş</a:t>
            </a:r>
            <a:r>
              <a:rPr lang="en-US" sz="3473" dirty="0">
                <a:solidFill>
                  <a:srgbClr val="000000"/>
                </a:solidFill>
                <a:latin typeface="KG Primary Penmanship"/>
              </a:rPr>
              <a:t> </a:t>
            </a:r>
            <a:r>
              <a:rPr lang="en-US" sz="3473" dirty="0" err="1">
                <a:solidFill>
                  <a:srgbClr val="000000"/>
                </a:solidFill>
                <a:latin typeface="KG Primary Penmanship"/>
              </a:rPr>
              <a:t>olması</a:t>
            </a:r>
            <a:r>
              <a:rPr lang="en-US" sz="3473" dirty="0">
                <a:solidFill>
                  <a:srgbClr val="000000"/>
                </a:solidFill>
                <a:latin typeface="KG Primary Penmanship"/>
              </a:rPr>
              <a:t>. </a:t>
            </a:r>
            <a:r>
              <a:rPr lang="en-US" sz="3473" dirty="0" err="1">
                <a:solidFill>
                  <a:srgbClr val="000000"/>
                </a:solidFill>
                <a:latin typeface="KG Primary Penmanship"/>
              </a:rPr>
              <a:t>Ayrıca</a:t>
            </a:r>
            <a:r>
              <a:rPr lang="en-US" sz="3473" dirty="0">
                <a:solidFill>
                  <a:srgbClr val="000000"/>
                </a:solidFill>
                <a:latin typeface="KG Primary Penmanship"/>
              </a:rPr>
              <a:t> ‘</a:t>
            </a:r>
            <a:r>
              <a:rPr lang="en-US" sz="3473" dirty="0" err="1">
                <a:solidFill>
                  <a:srgbClr val="000000"/>
                </a:solidFill>
                <a:latin typeface="KG Primary Penmanship"/>
              </a:rPr>
              <a:t>yapay</a:t>
            </a:r>
            <a:r>
              <a:rPr lang="en-US" sz="3473" dirty="0">
                <a:solidFill>
                  <a:srgbClr val="000000"/>
                </a:solidFill>
                <a:latin typeface="KG Primary Penmanship"/>
              </a:rPr>
              <a:t> </a:t>
            </a:r>
            <a:r>
              <a:rPr lang="en-US" sz="3473" dirty="0" err="1">
                <a:solidFill>
                  <a:srgbClr val="000000"/>
                </a:solidFill>
                <a:latin typeface="KG Primary Penmanship"/>
              </a:rPr>
              <a:t>zekâ</a:t>
            </a:r>
            <a:r>
              <a:rPr lang="en-US" sz="3473" dirty="0">
                <a:solidFill>
                  <a:srgbClr val="000000"/>
                </a:solidFill>
                <a:latin typeface="KG Primary Penmanship"/>
              </a:rPr>
              <a:t> roman </a:t>
            </a:r>
            <a:r>
              <a:rPr lang="en-US" sz="3473" dirty="0" err="1">
                <a:solidFill>
                  <a:srgbClr val="000000"/>
                </a:solidFill>
                <a:latin typeface="KG Primary Penmanship"/>
              </a:rPr>
              <a:t>yazdı</a:t>
            </a:r>
            <a:r>
              <a:rPr lang="en-US" sz="3473" dirty="0">
                <a:solidFill>
                  <a:srgbClr val="000000"/>
                </a:solidFill>
                <a:latin typeface="KG Primary Penmanship"/>
              </a:rPr>
              <a:t>’ </a:t>
            </a:r>
            <a:r>
              <a:rPr lang="en-US" sz="3473" dirty="0" err="1">
                <a:solidFill>
                  <a:srgbClr val="000000"/>
                </a:solidFill>
                <a:latin typeface="KG Primary Penmanship"/>
              </a:rPr>
              <a:t>demek</a:t>
            </a:r>
            <a:r>
              <a:rPr lang="en-US" sz="3473" dirty="0">
                <a:solidFill>
                  <a:srgbClr val="000000"/>
                </a:solidFill>
                <a:latin typeface="KG Primary Penmanship"/>
              </a:rPr>
              <a:t> </a:t>
            </a:r>
            <a:r>
              <a:rPr lang="en-US" sz="3473" dirty="0" err="1">
                <a:solidFill>
                  <a:srgbClr val="000000"/>
                </a:solidFill>
                <a:latin typeface="KG Primary Penmanship"/>
              </a:rPr>
              <a:t>biraz</a:t>
            </a:r>
            <a:r>
              <a:rPr lang="en-US" sz="3473" dirty="0">
                <a:solidFill>
                  <a:srgbClr val="000000"/>
                </a:solidFill>
                <a:latin typeface="KG Primary Penmanship"/>
              </a:rPr>
              <a:t> </a:t>
            </a:r>
            <a:r>
              <a:rPr lang="en-US" sz="3473" dirty="0" err="1">
                <a:solidFill>
                  <a:srgbClr val="000000"/>
                </a:solidFill>
                <a:latin typeface="KG Primary Penmanship"/>
              </a:rPr>
              <a:t>abartılı</a:t>
            </a:r>
            <a:r>
              <a:rPr lang="en-US" sz="3473" dirty="0">
                <a:solidFill>
                  <a:srgbClr val="000000"/>
                </a:solidFill>
                <a:latin typeface="KG Primary Penmanship"/>
              </a:rPr>
              <a:t> </a:t>
            </a:r>
            <a:r>
              <a:rPr lang="en-US" sz="3473" dirty="0" err="1">
                <a:solidFill>
                  <a:srgbClr val="000000"/>
                </a:solidFill>
                <a:latin typeface="KG Primary Penmanship"/>
              </a:rPr>
              <a:t>bir</a:t>
            </a:r>
            <a:r>
              <a:rPr lang="en-US" sz="3473" dirty="0">
                <a:solidFill>
                  <a:srgbClr val="000000"/>
                </a:solidFill>
                <a:latin typeface="KG Primary Penmanship"/>
              </a:rPr>
              <a:t> </a:t>
            </a:r>
            <a:r>
              <a:rPr lang="en-US" sz="3473" dirty="0" err="1">
                <a:solidFill>
                  <a:srgbClr val="000000"/>
                </a:solidFill>
                <a:latin typeface="KG Primary Penmanship"/>
              </a:rPr>
              <a:t>ifade</a:t>
            </a:r>
            <a:r>
              <a:rPr lang="en-US" sz="3473" dirty="0">
                <a:solidFill>
                  <a:srgbClr val="000000"/>
                </a:solidFill>
                <a:latin typeface="KG Primary Penmanship"/>
              </a:rPr>
              <a:t> </a:t>
            </a:r>
            <a:r>
              <a:rPr lang="en-US" sz="3473" dirty="0" err="1">
                <a:solidFill>
                  <a:srgbClr val="000000"/>
                </a:solidFill>
                <a:latin typeface="KG Primary Penmanship"/>
              </a:rPr>
              <a:t>olabilir</a:t>
            </a:r>
            <a:r>
              <a:rPr lang="en-US" sz="3473" dirty="0">
                <a:solidFill>
                  <a:srgbClr val="000000"/>
                </a:solidFill>
                <a:latin typeface="KG Primary Penmanship"/>
              </a:rPr>
              <a:t>. Roman </a:t>
            </a:r>
            <a:r>
              <a:rPr lang="en-US" sz="3473" dirty="0" err="1">
                <a:solidFill>
                  <a:srgbClr val="000000"/>
                </a:solidFill>
                <a:latin typeface="KG Primary Penmanship"/>
              </a:rPr>
              <a:t>yazmak</a:t>
            </a:r>
            <a:r>
              <a:rPr lang="en-US" sz="3473" dirty="0">
                <a:solidFill>
                  <a:srgbClr val="000000"/>
                </a:solidFill>
                <a:latin typeface="KG Primary Penmanship"/>
              </a:rPr>
              <a:t> </a:t>
            </a:r>
            <a:r>
              <a:rPr lang="en-US" sz="3473" dirty="0" err="1">
                <a:solidFill>
                  <a:srgbClr val="000000"/>
                </a:solidFill>
                <a:latin typeface="KG Primary Penmanship"/>
              </a:rPr>
              <a:t>için</a:t>
            </a:r>
            <a:r>
              <a:rPr lang="en-US" sz="3473" dirty="0">
                <a:solidFill>
                  <a:srgbClr val="000000"/>
                </a:solidFill>
                <a:latin typeface="KG Primary Penmanship"/>
              </a:rPr>
              <a:t> </a:t>
            </a:r>
            <a:r>
              <a:rPr lang="en-US" sz="3473" dirty="0" err="1">
                <a:solidFill>
                  <a:srgbClr val="000000"/>
                </a:solidFill>
                <a:latin typeface="KG Primary Penmanship"/>
              </a:rPr>
              <a:t>en</a:t>
            </a:r>
            <a:r>
              <a:rPr lang="en-US" sz="3473" dirty="0">
                <a:solidFill>
                  <a:srgbClr val="000000"/>
                </a:solidFill>
                <a:latin typeface="KG Primary Penmanship"/>
              </a:rPr>
              <a:t> </a:t>
            </a:r>
            <a:r>
              <a:rPr lang="en-US" sz="3473" dirty="0" err="1">
                <a:solidFill>
                  <a:srgbClr val="000000"/>
                </a:solidFill>
                <a:latin typeface="KG Primary Penmanship"/>
              </a:rPr>
              <a:t>azından</a:t>
            </a:r>
            <a:r>
              <a:rPr lang="en-US" sz="3473" dirty="0">
                <a:solidFill>
                  <a:srgbClr val="000000"/>
                </a:solidFill>
                <a:latin typeface="KG Primary Penmanship"/>
              </a:rPr>
              <a:t> </a:t>
            </a:r>
            <a:r>
              <a:rPr lang="en-US" sz="3473" dirty="0" err="1">
                <a:solidFill>
                  <a:srgbClr val="000000"/>
                </a:solidFill>
                <a:latin typeface="KG Primary Penmanship"/>
              </a:rPr>
              <a:t>anlamlı</a:t>
            </a:r>
            <a:r>
              <a:rPr lang="en-US" sz="3473" dirty="0">
                <a:solidFill>
                  <a:srgbClr val="000000"/>
                </a:solidFill>
                <a:latin typeface="KG Primary Penmanship"/>
              </a:rPr>
              <a:t> </a:t>
            </a:r>
            <a:r>
              <a:rPr lang="en-US" sz="3473" dirty="0" err="1">
                <a:solidFill>
                  <a:srgbClr val="000000"/>
                </a:solidFill>
                <a:latin typeface="KG Primary Penmanship"/>
              </a:rPr>
              <a:t>cümleler</a:t>
            </a:r>
            <a:r>
              <a:rPr lang="en-US" sz="3473" dirty="0">
                <a:solidFill>
                  <a:srgbClr val="000000"/>
                </a:solidFill>
                <a:latin typeface="KG Primary Penmanship"/>
              </a:rPr>
              <a:t> </a:t>
            </a:r>
            <a:r>
              <a:rPr lang="en-US" sz="3473" dirty="0" err="1">
                <a:solidFill>
                  <a:srgbClr val="000000"/>
                </a:solidFill>
                <a:latin typeface="KG Primary Penmanship"/>
              </a:rPr>
              <a:t>kurabilmek</a:t>
            </a:r>
            <a:r>
              <a:rPr lang="en-US" sz="3473" dirty="0">
                <a:solidFill>
                  <a:srgbClr val="000000"/>
                </a:solidFill>
                <a:latin typeface="KG Primary Penmanship"/>
              </a:rPr>
              <a:t> </a:t>
            </a:r>
            <a:r>
              <a:rPr lang="en-US" sz="3473" dirty="0" err="1">
                <a:solidFill>
                  <a:srgbClr val="000000"/>
                </a:solidFill>
                <a:latin typeface="KG Primary Penmanship"/>
              </a:rPr>
              <a:t>ve</a:t>
            </a:r>
            <a:r>
              <a:rPr lang="en-US" sz="3473" dirty="0">
                <a:solidFill>
                  <a:srgbClr val="000000"/>
                </a:solidFill>
                <a:latin typeface="KG Primary Penmanship"/>
              </a:rPr>
              <a:t> </a:t>
            </a:r>
            <a:r>
              <a:rPr lang="en-US" sz="3473" dirty="0" err="1">
                <a:solidFill>
                  <a:srgbClr val="000000"/>
                </a:solidFill>
                <a:latin typeface="KG Primary Penmanship"/>
              </a:rPr>
              <a:t>birbiriyle</a:t>
            </a:r>
            <a:r>
              <a:rPr lang="en-US" sz="3473" dirty="0">
                <a:solidFill>
                  <a:srgbClr val="000000"/>
                </a:solidFill>
                <a:latin typeface="KG Primary Penmanship"/>
              </a:rPr>
              <a:t> </a:t>
            </a:r>
            <a:r>
              <a:rPr lang="en-US" sz="3473" dirty="0" err="1">
                <a:solidFill>
                  <a:srgbClr val="000000"/>
                </a:solidFill>
                <a:latin typeface="KG Primary Penmanship"/>
              </a:rPr>
              <a:t>ilişkili</a:t>
            </a:r>
            <a:r>
              <a:rPr lang="en-US" sz="3473" dirty="0">
                <a:solidFill>
                  <a:srgbClr val="000000"/>
                </a:solidFill>
                <a:latin typeface="KG Primary Penmanship"/>
              </a:rPr>
              <a:t> </a:t>
            </a:r>
            <a:r>
              <a:rPr lang="en-US" sz="3473" dirty="0" err="1">
                <a:solidFill>
                  <a:srgbClr val="000000"/>
                </a:solidFill>
                <a:latin typeface="KG Primary Penmanship"/>
              </a:rPr>
              <a:t>düşünceleri</a:t>
            </a:r>
            <a:r>
              <a:rPr lang="en-US" sz="3473" dirty="0">
                <a:solidFill>
                  <a:srgbClr val="000000"/>
                </a:solidFill>
                <a:latin typeface="KG Primary Penmanship"/>
              </a:rPr>
              <a:t> art </a:t>
            </a:r>
            <a:r>
              <a:rPr lang="en-US" sz="3473" dirty="0" err="1">
                <a:solidFill>
                  <a:srgbClr val="000000"/>
                </a:solidFill>
                <a:latin typeface="KG Primary Penmanship"/>
              </a:rPr>
              <a:t>arda</a:t>
            </a:r>
            <a:r>
              <a:rPr lang="en-US" sz="3473" dirty="0">
                <a:solidFill>
                  <a:srgbClr val="000000"/>
                </a:solidFill>
                <a:latin typeface="KG Primary Penmanship"/>
              </a:rPr>
              <a:t> </a:t>
            </a:r>
            <a:r>
              <a:rPr lang="en-US" sz="3473" dirty="0" err="1">
                <a:solidFill>
                  <a:srgbClr val="000000"/>
                </a:solidFill>
                <a:latin typeface="KG Primary Penmanship"/>
              </a:rPr>
              <a:t>sıralayabilmek</a:t>
            </a:r>
            <a:r>
              <a:rPr lang="en-US" sz="3473" dirty="0">
                <a:solidFill>
                  <a:srgbClr val="000000"/>
                </a:solidFill>
                <a:latin typeface="KG Primary Penmanship"/>
              </a:rPr>
              <a:t> </a:t>
            </a:r>
            <a:r>
              <a:rPr lang="en-US" sz="3473" dirty="0" err="1">
                <a:solidFill>
                  <a:srgbClr val="000000"/>
                </a:solidFill>
                <a:latin typeface="KG Primary Penmanship"/>
              </a:rPr>
              <a:t>gerek</a:t>
            </a:r>
            <a:r>
              <a:rPr lang="en-US" sz="3473" dirty="0">
                <a:solidFill>
                  <a:srgbClr val="000000"/>
                </a:solidFill>
                <a:latin typeface="KG Primary Penmanship"/>
              </a:rPr>
              <a:t>. </a:t>
            </a:r>
            <a:r>
              <a:rPr lang="en-US" sz="3473" dirty="0" err="1">
                <a:solidFill>
                  <a:srgbClr val="000000"/>
                </a:solidFill>
                <a:latin typeface="KG Primary Penmanship"/>
              </a:rPr>
              <a:t>Yapay</a:t>
            </a:r>
            <a:r>
              <a:rPr lang="en-US" sz="3473" dirty="0">
                <a:solidFill>
                  <a:srgbClr val="000000"/>
                </a:solidFill>
                <a:latin typeface="KG Primary Penmanship"/>
              </a:rPr>
              <a:t> </a:t>
            </a:r>
            <a:r>
              <a:rPr lang="en-US" sz="3473" dirty="0" err="1">
                <a:solidFill>
                  <a:srgbClr val="000000"/>
                </a:solidFill>
                <a:latin typeface="KG Primary Penmanship"/>
              </a:rPr>
              <a:t>zekâ</a:t>
            </a:r>
            <a:r>
              <a:rPr lang="en-US" sz="3473" dirty="0">
                <a:solidFill>
                  <a:srgbClr val="000000"/>
                </a:solidFill>
                <a:latin typeface="KG Primary Penmanship"/>
              </a:rPr>
              <a:t> </a:t>
            </a:r>
            <a:r>
              <a:rPr lang="en-US" sz="3473" dirty="0" err="1">
                <a:solidFill>
                  <a:srgbClr val="000000"/>
                </a:solidFill>
                <a:latin typeface="KG Primary Penmanship"/>
              </a:rPr>
              <a:t>henüz</a:t>
            </a:r>
            <a:r>
              <a:rPr lang="en-US" sz="3473" dirty="0">
                <a:solidFill>
                  <a:srgbClr val="000000"/>
                </a:solidFill>
                <a:latin typeface="KG Primary Penmanship"/>
              </a:rPr>
              <a:t> </a:t>
            </a:r>
            <a:r>
              <a:rPr lang="en-US" sz="3473" dirty="0" err="1">
                <a:solidFill>
                  <a:srgbClr val="000000"/>
                </a:solidFill>
                <a:latin typeface="KG Primary Penmanship"/>
              </a:rPr>
              <a:t>bu</a:t>
            </a:r>
            <a:r>
              <a:rPr lang="en-US" sz="3473" dirty="0">
                <a:solidFill>
                  <a:srgbClr val="000000"/>
                </a:solidFill>
                <a:latin typeface="KG Primary Penmanship"/>
              </a:rPr>
              <a:t> </a:t>
            </a:r>
            <a:r>
              <a:rPr lang="en-US" sz="3473" dirty="0" err="1">
                <a:solidFill>
                  <a:srgbClr val="000000"/>
                </a:solidFill>
                <a:latin typeface="KG Primary Penmanship"/>
              </a:rPr>
              <a:t>kadar</a:t>
            </a:r>
            <a:r>
              <a:rPr lang="en-US" sz="3473" dirty="0">
                <a:solidFill>
                  <a:srgbClr val="000000"/>
                </a:solidFill>
                <a:latin typeface="KG Primary Penmanship"/>
              </a:rPr>
              <a:t> </a:t>
            </a:r>
            <a:r>
              <a:rPr lang="en-US" sz="3473" dirty="0" err="1">
                <a:solidFill>
                  <a:srgbClr val="000000"/>
                </a:solidFill>
                <a:latin typeface="KG Primary Penmanship"/>
              </a:rPr>
              <a:t>gelişmiş</a:t>
            </a:r>
            <a:r>
              <a:rPr lang="en-US" sz="3473" dirty="0">
                <a:solidFill>
                  <a:srgbClr val="000000"/>
                </a:solidFill>
                <a:latin typeface="KG Primary Penmanship"/>
              </a:rPr>
              <a:t> </a:t>
            </a:r>
            <a:r>
              <a:rPr lang="en-US" sz="3473" dirty="0" err="1">
                <a:solidFill>
                  <a:srgbClr val="000000"/>
                </a:solidFill>
                <a:latin typeface="KG Primary Penmanship"/>
              </a:rPr>
              <a:t>değil</a:t>
            </a:r>
            <a:r>
              <a:rPr lang="en-US" sz="3473" dirty="0">
                <a:solidFill>
                  <a:srgbClr val="000000"/>
                </a:solidFill>
                <a:latin typeface="KG Primary Penmanship"/>
              </a:rPr>
              <a:t>. Ama </a:t>
            </a:r>
            <a:r>
              <a:rPr lang="en-US" sz="3473" dirty="0" err="1">
                <a:solidFill>
                  <a:srgbClr val="000000"/>
                </a:solidFill>
                <a:latin typeface="KG Primary Penmanship"/>
              </a:rPr>
              <a:t>sıradan</a:t>
            </a:r>
            <a:r>
              <a:rPr lang="en-US" sz="3473" dirty="0">
                <a:solidFill>
                  <a:srgbClr val="000000"/>
                </a:solidFill>
                <a:latin typeface="KG Primary Penmanship"/>
              </a:rPr>
              <a:t> </a:t>
            </a:r>
            <a:r>
              <a:rPr lang="en-US" sz="3473" dirty="0" err="1">
                <a:solidFill>
                  <a:srgbClr val="000000"/>
                </a:solidFill>
                <a:latin typeface="KG Primary Penmanship"/>
              </a:rPr>
              <a:t>romanlardan</a:t>
            </a:r>
            <a:r>
              <a:rPr lang="en-US" sz="3473" dirty="0">
                <a:solidFill>
                  <a:srgbClr val="000000"/>
                </a:solidFill>
                <a:latin typeface="KG Primary Penmanship"/>
              </a:rPr>
              <a:t> </a:t>
            </a:r>
            <a:r>
              <a:rPr lang="en-US" sz="3473" dirty="0" err="1">
                <a:solidFill>
                  <a:srgbClr val="000000"/>
                </a:solidFill>
                <a:latin typeface="KG Primary Penmanship"/>
              </a:rPr>
              <a:t>sıkıldıysanız</a:t>
            </a:r>
            <a:r>
              <a:rPr lang="en-US" sz="3473" dirty="0">
                <a:solidFill>
                  <a:srgbClr val="000000"/>
                </a:solidFill>
                <a:latin typeface="KG Primary Penmanship"/>
              </a:rPr>
              <a:t> </a:t>
            </a:r>
            <a:r>
              <a:rPr lang="en-US" sz="3473" dirty="0" err="1">
                <a:solidFill>
                  <a:srgbClr val="000000"/>
                </a:solidFill>
                <a:latin typeface="KG Primary Penmanship"/>
              </a:rPr>
              <a:t>ve</a:t>
            </a:r>
            <a:r>
              <a:rPr lang="en-US" sz="3473" dirty="0">
                <a:solidFill>
                  <a:srgbClr val="000000"/>
                </a:solidFill>
                <a:latin typeface="KG Primary Penmanship"/>
              </a:rPr>
              <a:t> </a:t>
            </a:r>
            <a:r>
              <a:rPr lang="en-US" sz="3473" dirty="0" err="1">
                <a:solidFill>
                  <a:srgbClr val="000000"/>
                </a:solidFill>
                <a:latin typeface="KG Primary Penmanship"/>
              </a:rPr>
              <a:t>deneysel</a:t>
            </a:r>
            <a:r>
              <a:rPr lang="en-US" sz="3473" dirty="0">
                <a:solidFill>
                  <a:srgbClr val="000000"/>
                </a:solidFill>
                <a:latin typeface="KG Primary Penmanship"/>
              </a:rPr>
              <a:t> </a:t>
            </a:r>
            <a:r>
              <a:rPr lang="en-US" sz="3473" dirty="0" err="1">
                <a:solidFill>
                  <a:srgbClr val="000000"/>
                </a:solidFill>
                <a:latin typeface="KG Primary Penmanship"/>
              </a:rPr>
              <a:t>bir</a:t>
            </a:r>
            <a:r>
              <a:rPr lang="en-US" sz="3473" dirty="0">
                <a:solidFill>
                  <a:srgbClr val="000000"/>
                </a:solidFill>
                <a:latin typeface="KG Primary Penmanship"/>
              </a:rPr>
              <a:t> </a:t>
            </a:r>
            <a:r>
              <a:rPr lang="en-US" sz="3473" dirty="0" err="1">
                <a:solidFill>
                  <a:srgbClr val="000000"/>
                </a:solidFill>
                <a:latin typeface="KG Primary Penmanship"/>
              </a:rPr>
              <a:t>şeyler</a:t>
            </a:r>
            <a:r>
              <a:rPr lang="en-US" sz="3473" dirty="0">
                <a:solidFill>
                  <a:srgbClr val="000000"/>
                </a:solidFill>
                <a:latin typeface="KG Primary Penmanship"/>
              </a:rPr>
              <a:t> </a:t>
            </a:r>
            <a:r>
              <a:rPr lang="en-US" sz="3473" dirty="0" err="1">
                <a:solidFill>
                  <a:srgbClr val="000000"/>
                </a:solidFill>
                <a:latin typeface="KG Primary Penmanship"/>
              </a:rPr>
              <a:t>arıyorsanız</a:t>
            </a:r>
            <a:r>
              <a:rPr lang="en-US" sz="3473" dirty="0">
                <a:solidFill>
                  <a:srgbClr val="000000"/>
                </a:solidFill>
                <a:latin typeface="KG Primary Penmanship"/>
              </a:rPr>
              <a:t>, </a:t>
            </a:r>
            <a:r>
              <a:rPr lang="en-US" sz="3473" dirty="0" err="1">
                <a:solidFill>
                  <a:srgbClr val="000000"/>
                </a:solidFill>
                <a:latin typeface="KG Primary Penmanship"/>
              </a:rPr>
              <a:t>yapay</a:t>
            </a:r>
            <a:r>
              <a:rPr lang="en-US" sz="3473" dirty="0">
                <a:solidFill>
                  <a:srgbClr val="000000"/>
                </a:solidFill>
                <a:latin typeface="KG Primary Penmanship"/>
              </a:rPr>
              <a:t> </a:t>
            </a:r>
            <a:r>
              <a:rPr lang="en-US" sz="3473" dirty="0" err="1">
                <a:solidFill>
                  <a:srgbClr val="000000"/>
                </a:solidFill>
                <a:latin typeface="KG Primary Penmanship"/>
              </a:rPr>
              <a:t>zekâ</a:t>
            </a:r>
            <a:r>
              <a:rPr lang="en-US" sz="3473" dirty="0">
                <a:solidFill>
                  <a:srgbClr val="000000"/>
                </a:solidFill>
                <a:latin typeface="KG Primary Penmanship"/>
              </a:rPr>
              <a:t> size </a:t>
            </a:r>
            <a:r>
              <a:rPr lang="en-US" sz="3473" dirty="0" err="1">
                <a:solidFill>
                  <a:srgbClr val="000000"/>
                </a:solidFill>
                <a:latin typeface="KG Primary Penmanship"/>
              </a:rPr>
              <a:t>ilginç</a:t>
            </a:r>
            <a:r>
              <a:rPr lang="en-US" sz="3473" dirty="0">
                <a:solidFill>
                  <a:srgbClr val="000000"/>
                </a:solidFill>
                <a:latin typeface="KG Primary Penmanship"/>
              </a:rPr>
              <a:t> </a:t>
            </a:r>
            <a:r>
              <a:rPr lang="en-US" sz="3473" dirty="0" err="1">
                <a:solidFill>
                  <a:srgbClr val="000000"/>
                </a:solidFill>
                <a:latin typeface="KG Primary Penmanship"/>
              </a:rPr>
              <a:t>örnekler</a:t>
            </a:r>
            <a:r>
              <a:rPr lang="en-US" sz="3473" dirty="0">
                <a:solidFill>
                  <a:srgbClr val="000000"/>
                </a:solidFill>
                <a:latin typeface="KG Primary Penmanship"/>
              </a:rPr>
              <a:t> </a:t>
            </a:r>
            <a:r>
              <a:rPr lang="en-US" sz="3473" dirty="0" err="1">
                <a:solidFill>
                  <a:srgbClr val="000000"/>
                </a:solidFill>
                <a:latin typeface="KG Primary Penmanship"/>
              </a:rPr>
              <a:t>sunabilir</a:t>
            </a:r>
            <a:r>
              <a:rPr lang="en-US" sz="3473" dirty="0">
                <a:solidFill>
                  <a:srgbClr val="000000"/>
                </a:solidFill>
                <a:latin typeface="KG Primary Penmanship"/>
              </a:rPr>
              <a:t>. </a:t>
            </a:r>
          </a:p>
        </p:txBody>
      </p:sp>
      <p:sp>
        <p:nvSpPr>
          <p:cNvPr id="12" name="Freeform 12"/>
          <p:cNvSpPr/>
          <p:nvPr/>
        </p:nvSpPr>
        <p:spPr>
          <a:xfrm>
            <a:off x="15757174" y="563916"/>
            <a:ext cx="1899296" cy="1899296"/>
          </a:xfrm>
          <a:custGeom>
            <a:avLst/>
            <a:gdLst/>
            <a:ahLst/>
            <a:cxnLst/>
            <a:rect l="l" t="t" r="r" b="b"/>
            <a:pathLst>
              <a:path w="1899296" h="1899296">
                <a:moveTo>
                  <a:pt x="0" y="0"/>
                </a:moveTo>
                <a:lnTo>
                  <a:pt x="1899297" y="0"/>
                </a:lnTo>
                <a:lnTo>
                  <a:pt x="1899297" y="1899296"/>
                </a:lnTo>
                <a:lnTo>
                  <a:pt x="0" y="1899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rot="-978401">
            <a:off x="384070" y="732477"/>
            <a:ext cx="2461253" cy="1627110"/>
          </a:xfrm>
          <a:custGeom>
            <a:avLst/>
            <a:gdLst/>
            <a:ahLst/>
            <a:cxnLst/>
            <a:rect l="l" t="t" r="r" b="b"/>
            <a:pathLst>
              <a:path w="2461253" h="1627110">
                <a:moveTo>
                  <a:pt x="0" y="0"/>
                </a:moveTo>
                <a:lnTo>
                  <a:pt x="2461252" y="0"/>
                </a:lnTo>
                <a:lnTo>
                  <a:pt x="2461252" y="1627110"/>
                </a:lnTo>
                <a:lnTo>
                  <a:pt x="0" y="16271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2288203" y="1258101"/>
            <a:ext cx="14971097" cy="870936"/>
          </a:xfrm>
          <a:prstGeom prst="rect">
            <a:avLst/>
          </a:prstGeom>
        </p:spPr>
        <p:txBody>
          <a:bodyPr lIns="0" tIns="0" rIns="0" bIns="0" rtlCol="0" anchor="t">
            <a:spAutoFit/>
          </a:bodyPr>
          <a:lstStyle/>
          <a:p>
            <a:pPr>
              <a:lnSpc>
                <a:spcPts val="7120"/>
              </a:lnSpc>
            </a:pPr>
            <a:r>
              <a:rPr lang="en-US" sz="5086">
                <a:solidFill>
                  <a:srgbClr val="000000"/>
                </a:solidFill>
                <a:latin typeface="Francois One"/>
              </a:rPr>
              <a:t>DÜNYA’DAN HABERLER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B927"/>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028700"/>
            <a:ext cx="16230600" cy="1462438"/>
            <a:chOff x="0" y="0"/>
            <a:chExt cx="4274726" cy="385169"/>
          </a:xfrm>
        </p:grpSpPr>
        <p:sp>
          <p:nvSpPr>
            <p:cNvPr id="6" name="Freeform 6"/>
            <p:cNvSpPr/>
            <p:nvPr/>
          </p:nvSpPr>
          <p:spPr>
            <a:xfrm>
              <a:off x="0" y="0"/>
              <a:ext cx="4274726" cy="385169"/>
            </a:xfrm>
            <a:custGeom>
              <a:avLst/>
              <a:gdLst/>
              <a:ahLst/>
              <a:cxnLst/>
              <a:rect l="l" t="t" r="r" b="b"/>
              <a:pathLst>
                <a:path w="4274726" h="385169">
                  <a:moveTo>
                    <a:pt x="0" y="0"/>
                  </a:moveTo>
                  <a:lnTo>
                    <a:pt x="4274726" y="0"/>
                  </a:lnTo>
                  <a:lnTo>
                    <a:pt x="4274726" y="385169"/>
                  </a:lnTo>
                  <a:lnTo>
                    <a:pt x="0" y="385169"/>
                  </a:lnTo>
                  <a:close/>
                </a:path>
              </a:pathLst>
            </a:custGeom>
            <a:solidFill>
              <a:srgbClr val="FFDA89"/>
            </a:solidFill>
          </p:spPr>
        </p:sp>
        <p:sp>
          <p:nvSpPr>
            <p:cNvPr id="7" name="TextBox 7"/>
            <p:cNvSpPr txBox="1"/>
            <p:nvPr/>
          </p:nvSpPr>
          <p:spPr>
            <a:xfrm>
              <a:off x="0" y="-38100"/>
              <a:ext cx="4274726" cy="42326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28700" y="2888901"/>
            <a:ext cx="7690064" cy="6369399"/>
            <a:chOff x="0" y="0"/>
            <a:chExt cx="2025367" cy="1677537"/>
          </a:xfrm>
        </p:grpSpPr>
        <p:sp>
          <p:nvSpPr>
            <p:cNvPr id="9" name="Freeform 9"/>
            <p:cNvSpPr/>
            <p:nvPr/>
          </p:nvSpPr>
          <p:spPr>
            <a:xfrm>
              <a:off x="0" y="0"/>
              <a:ext cx="2025366" cy="1677537"/>
            </a:xfrm>
            <a:custGeom>
              <a:avLst/>
              <a:gdLst/>
              <a:ahLst/>
              <a:cxnLst/>
              <a:rect l="l" t="t" r="r" b="b"/>
              <a:pathLst>
                <a:path w="2025366" h="1677537">
                  <a:moveTo>
                    <a:pt x="0" y="0"/>
                  </a:moveTo>
                  <a:lnTo>
                    <a:pt x="2025366" y="0"/>
                  </a:lnTo>
                  <a:lnTo>
                    <a:pt x="2025366" y="1677537"/>
                  </a:lnTo>
                  <a:lnTo>
                    <a:pt x="0" y="1677537"/>
                  </a:lnTo>
                  <a:close/>
                </a:path>
              </a:pathLst>
            </a:custGeom>
            <a:solidFill>
              <a:srgbClr val="FFDA89"/>
            </a:solidFill>
          </p:spPr>
        </p:sp>
        <p:sp>
          <p:nvSpPr>
            <p:cNvPr id="10" name="TextBox 10"/>
            <p:cNvSpPr txBox="1"/>
            <p:nvPr/>
          </p:nvSpPr>
          <p:spPr>
            <a:xfrm>
              <a:off x="0" y="-38100"/>
              <a:ext cx="2025367" cy="1715637"/>
            </a:xfrm>
            <a:prstGeom prst="rect">
              <a:avLst/>
            </a:prstGeom>
          </p:spPr>
          <p:txBody>
            <a:bodyPr lIns="50800" tIns="50800" rIns="50800" bIns="50800" rtlCol="0" anchor="ctr"/>
            <a:lstStyle/>
            <a:p>
              <a:pPr algn="ctr">
                <a:lnSpc>
                  <a:spcPts val="2659"/>
                </a:lnSpc>
              </a:pPr>
              <a:endParaRPr/>
            </a:p>
          </p:txBody>
        </p:sp>
      </p:grpSp>
      <p:pic>
        <p:nvPicPr>
          <p:cNvPr id="11" name="Picture 11"/>
          <p:cNvPicPr>
            <a:picLocks noChangeAspect="1"/>
          </p:cNvPicPr>
          <p:nvPr/>
        </p:nvPicPr>
        <p:blipFill>
          <a:blip r:embed="rId2"/>
          <a:srcRect/>
          <a:stretch>
            <a:fillRect/>
          </a:stretch>
        </p:blipFill>
        <p:spPr>
          <a:xfrm rot="5058923">
            <a:off x="982129" y="3427036"/>
            <a:ext cx="1434684" cy="1576576"/>
          </a:xfrm>
          <a:prstGeom prst="rect">
            <a:avLst/>
          </a:prstGeom>
        </p:spPr>
      </p:pic>
      <p:sp>
        <p:nvSpPr>
          <p:cNvPr id="12" name="Freeform 12"/>
          <p:cNvSpPr/>
          <p:nvPr/>
        </p:nvSpPr>
        <p:spPr>
          <a:xfrm>
            <a:off x="8816164" y="2917476"/>
            <a:ext cx="8991430" cy="6279729"/>
          </a:xfrm>
          <a:custGeom>
            <a:avLst/>
            <a:gdLst/>
            <a:ahLst/>
            <a:cxnLst/>
            <a:rect l="l" t="t" r="r" b="b"/>
            <a:pathLst>
              <a:path w="8991430" h="6279729">
                <a:moveTo>
                  <a:pt x="0" y="0"/>
                </a:moveTo>
                <a:lnTo>
                  <a:pt x="8991431" y="0"/>
                </a:lnTo>
                <a:lnTo>
                  <a:pt x="8991431" y="6279729"/>
                </a:lnTo>
                <a:lnTo>
                  <a:pt x="0" y="6279729"/>
                </a:lnTo>
                <a:lnTo>
                  <a:pt x="0" y="0"/>
                </a:lnTo>
                <a:close/>
              </a:path>
            </a:pathLst>
          </a:custGeom>
          <a:blipFill>
            <a:blip r:embed="rId3"/>
            <a:stretch>
              <a:fillRect/>
            </a:stretch>
          </a:blipFill>
        </p:spPr>
      </p:sp>
      <p:sp>
        <p:nvSpPr>
          <p:cNvPr id="13" name="TextBox 13"/>
          <p:cNvSpPr txBox="1"/>
          <p:nvPr/>
        </p:nvSpPr>
        <p:spPr>
          <a:xfrm>
            <a:off x="1436017" y="1308180"/>
            <a:ext cx="15394802" cy="870936"/>
          </a:xfrm>
          <a:prstGeom prst="rect">
            <a:avLst/>
          </a:prstGeom>
        </p:spPr>
        <p:txBody>
          <a:bodyPr lIns="0" tIns="0" rIns="0" bIns="0" rtlCol="0" anchor="t">
            <a:spAutoFit/>
          </a:bodyPr>
          <a:lstStyle/>
          <a:p>
            <a:pPr algn="ctr">
              <a:lnSpc>
                <a:spcPts val="7120"/>
              </a:lnSpc>
            </a:pPr>
            <a:r>
              <a:rPr lang="en-US" sz="5086">
                <a:solidFill>
                  <a:srgbClr val="000000"/>
                </a:solidFill>
                <a:latin typeface="Francois One"/>
              </a:rPr>
              <a:t>DERSTE KULLANILAN MATERYALLER</a:t>
            </a:r>
          </a:p>
        </p:txBody>
      </p:sp>
      <p:sp>
        <p:nvSpPr>
          <p:cNvPr id="14" name="TextBox 14"/>
          <p:cNvSpPr txBox="1"/>
          <p:nvPr/>
        </p:nvSpPr>
        <p:spPr>
          <a:xfrm>
            <a:off x="1436017" y="3615721"/>
            <a:ext cx="6642322" cy="672114"/>
          </a:xfrm>
          <a:prstGeom prst="rect">
            <a:avLst/>
          </a:prstGeom>
        </p:spPr>
        <p:txBody>
          <a:bodyPr lIns="0" tIns="0" rIns="0" bIns="0" rtlCol="0" anchor="t">
            <a:spAutoFit/>
          </a:bodyPr>
          <a:lstStyle/>
          <a:p>
            <a:pPr marL="1098109" lvl="1" indent="-549054">
              <a:lnSpc>
                <a:spcPts val="5086"/>
              </a:lnSpc>
              <a:buFont typeface="Arial"/>
              <a:buChar char="•"/>
            </a:pPr>
            <a:r>
              <a:rPr lang="en-US" sz="5086" u="sng">
                <a:solidFill>
                  <a:srgbClr val="004AAD"/>
                </a:solidFill>
                <a:latin typeface="KG Primary Penmanship"/>
                <a:hlinkClick r:id="rId4" tooltip="https://github.com/deneyapyz/ortaokul/tree/main/Hafta1"/>
              </a:rPr>
              <a:t>Derste Yazdığımız Kodlar</a:t>
            </a:r>
          </a:p>
        </p:txBody>
      </p:sp>
      <p:sp>
        <p:nvSpPr>
          <p:cNvPr id="15" name="TextBox 15"/>
          <p:cNvSpPr txBox="1"/>
          <p:nvPr/>
        </p:nvSpPr>
        <p:spPr>
          <a:xfrm>
            <a:off x="1436017" y="4530559"/>
            <a:ext cx="6642322" cy="672114"/>
          </a:xfrm>
          <a:prstGeom prst="rect">
            <a:avLst/>
          </a:prstGeom>
        </p:spPr>
        <p:txBody>
          <a:bodyPr lIns="0" tIns="0" rIns="0" bIns="0" rtlCol="0" anchor="t">
            <a:spAutoFit/>
          </a:bodyPr>
          <a:lstStyle/>
          <a:p>
            <a:pPr marL="1098109" lvl="1" indent="-549054">
              <a:lnSpc>
                <a:spcPts val="5086"/>
              </a:lnSpc>
              <a:buFont typeface="Arial"/>
              <a:buChar char="•"/>
            </a:pPr>
            <a:r>
              <a:rPr lang="en-US" sz="5086" u="sng">
                <a:solidFill>
                  <a:srgbClr val="004AAD"/>
                </a:solidFill>
                <a:latin typeface="KG Primary Penmanship"/>
                <a:hlinkClick r:id="rId5" tooltip="https://drive.google.com/drive/folders/1b9_RPHWU5M7NBByP8GSV1hojnZ8M6icF"/>
              </a:rPr>
              <a:t>Python Ders Videoları</a:t>
            </a:r>
          </a:p>
        </p:txBody>
      </p:sp>
      <p:sp>
        <p:nvSpPr>
          <p:cNvPr id="16" name="TextBox 16"/>
          <p:cNvSpPr txBox="1"/>
          <p:nvPr/>
        </p:nvSpPr>
        <p:spPr>
          <a:xfrm>
            <a:off x="1436017" y="6360235"/>
            <a:ext cx="6642322" cy="672114"/>
          </a:xfrm>
          <a:prstGeom prst="rect">
            <a:avLst/>
          </a:prstGeom>
        </p:spPr>
        <p:txBody>
          <a:bodyPr lIns="0" tIns="0" rIns="0" bIns="0" rtlCol="0" anchor="t">
            <a:spAutoFit/>
          </a:bodyPr>
          <a:lstStyle/>
          <a:p>
            <a:pPr marL="1098109" lvl="1" indent="-549054">
              <a:lnSpc>
                <a:spcPts val="5086"/>
              </a:lnSpc>
              <a:buFont typeface="Arial"/>
              <a:buChar char="•"/>
            </a:pPr>
            <a:r>
              <a:rPr lang="en-US" sz="5086" u="sng">
                <a:solidFill>
                  <a:srgbClr val="004AAD"/>
                </a:solidFill>
                <a:latin typeface="KG Primary Penmanship"/>
                <a:hlinkClick r:id="rId6" tooltip="https://www.youtube.com/watch?v=9_Cwa3xI6qg"/>
              </a:rPr>
              <a:t>Kurulum Videosu</a:t>
            </a:r>
          </a:p>
        </p:txBody>
      </p:sp>
      <p:sp>
        <p:nvSpPr>
          <p:cNvPr id="17" name="TextBox 17"/>
          <p:cNvSpPr txBox="1"/>
          <p:nvPr/>
        </p:nvSpPr>
        <p:spPr>
          <a:xfrm>
            <a:off x="1436017" y="7275072"/>
            <a:ext cx="6642322" cy="1310289"/>
          </a:xfrm>
          <a:prstGeom prst="rect">
            <a:avLst/>
          </a:prstGeom>
        </p:spPr>
        <p:txBody>
          <a:bodyPr lIns="0" tIns="0" rIns="0" bIns="0" rtlCol="0" anchor="t">
            <a:spAutoFit/>
          </a:bodyPr>
          <a:lstStyle/>
          <a:p>
            <a:pPr marL="1098109" lvl="1" indent="-549054">
              <a:lnSpc>
                <a:spcPts val="5086"/>
              </a:lnSpc>
              <a:buFont typeface="Arial"/>
              <a:buChar char="•"/>
            </a:pPr>
            <a:r>
              <a:rPr lang="en-US" sz="5086" u="sng">
                <a:solidFill>
                  <a:srgbClr val="004AAD"/>
                </a:solidFill>
                <a:latin typeface="KG Primary Penmanship"/>
                <a:hlinkClick r:id="rId7" tooltip="https://www.youtube.com/watch?v=l9reKJE48Ng"/>
              </a:rPr>
              <a:t>Derste Yaptığımız Uygulama Videosu</a:t>
            </a:r>
          </a:p>
        </p:txBody>
      </p:sp>
      <p:sp>
        <p:nvSpPr>
          <p:cNvPr id="18" name="TextBox 18"/>
          <p:cNvSpPr txBox="1"/>
          <p:nvPr/>
        </p:nvSpPr>
        <p:spPr>
          <a:xfrm>
            <a:off x="1436017" y="5445397"/>
            <a:ext cx="7380148" cy="672114"/>
          </a:xfrm>
          <a:prstGeom prst="rect">
            <a:avLst/>
          </a:prstGeom>
        </p:spPr>
        <p:txBody>
          <a:bodyPr lIns="0" tIns="0" rIns="0" bIns="0" rtlCol="0" anchor="t">
            <a:spAutoFit/>
          </a:bodyPr>
          <a:lstStyle/>
          <a:p>
            <a:pPr marL="1098109" lvl="1" indent="-549054">
              <a:lnSpc>
                <a:spcPts val="5086"/>
              </a:lnSpc>
              <a:buFont typeface="Arial"/>
              <a:buChar char="•"/>
            </a:pPr>
            <a:r>
              <a:rPr lang="en-US" sz="5086" u="sng">
                <a:solidFill>
                  <a:srgbClr val="004AAD"/>
                </a:solidFill>
                <a:latin typeface="KG Primary Penmanship"/>
                <a:hlinkClick r:id="rId8" tooltip="https://github.com/deneyapyz/pythonvideolari"/>
              </a:rPr>
              <a:t>Python Videolarındaki Kodlar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E4C98"/>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1028700"/>
            <a:ext cx="9975273" cy="8229600"/>
          </a:xfrm>
          <a:custGeom>
            <a:avLst/>
            <a:gdLst/>
            <a:ahLst/>
            <a:cxnLst/>
            <a:rect l="l" t="t" r="r" b="b"/>
            <a:pathLst>
              <a:path w="9975273" h="8229600">
                <a:moveTo>
                  <a:pt x="0" y="0"/>
                </a:moveTo>
                <a:lnTo>
                  <a:pt x="9975273" y="0"/>
                </a:lnTo>
                <a:lnTo>
                  <a:pt x="9975273" y="8229600"/>
                </a:lnTo>
                <a:lnTo>
                  <a:pt x="0" y="8229600"/>
                </a:lnTo>
                <a:lnTo>
                  <a:pt x="0" y="0"/>
                </a:lnTo>
                <a:close/>
              </a:path>
            </a:pathLst>
          </a:custGeom>
          <a:blipFill>
            <a:blip r:embed="rId2"/>
            <a:stretch>
              <a:fillRect/>
            </a:stretch>
          </a:blipFill>
        </p:spPr>
      </p:sp>
      <p:grpSp>
        <p:nvGrpSpPr>
          <p:cNvPr id="6" name="Group 6"/>
          <p:cNvGrpSpPr/>
          <p:nvPr/>
        </p:nvGrpSpPr>
        <p:grpSpPr>
          <a:xfrm>
            <a:off x="11617250" y="1028700"/>
            <a:ext cx="5642050" cy="8229600"/>
            <a:chOff x="0" y="0"/>
            <a:chExt cx="1485972" cy="2167467"/>
          </a:xfrm>
        </p:grpSpPr>
        <p:sp>
          <p:nvSpPr>
            <p:cNvPr id="7" name="Freeform 7"/>
            <p:cNvSpPr/>
            <p:nvPr/>
          </p:nvSpPr>
          <p:spPr>
            <a:xfrm>
              <a:off x="0" y="0"/>
              <a:ext cx="1485972" cy="2167467"/>
            </a:xfrm>
            <a:custGeom>
              <a:avLst/>
              <a:gdLst/>
              <a:ahLst/>
              <a:cxnLst/>
              <a:rect l="l" t="t" r="r" b="b"/>
              <a:pathLst>
                <a:path w="1485972" h="2167467">
                  <a:moveTo>
                    <a:pt x="0" y="0"/>
                  </a:moveTo>
                  <a:lnTo>
                    <a:pt x="1485972" y="0"/>
                  </a:lnTo>
                  <a:lnTo>
                    <a:pt x="1485972" y="2167467"/>
                  </a:lnTo>
                  <a:lnTo>
                    <a:pt x="0" y="2167467"/>
                  </a:lnTo>
                  <a:close/>
                </a:path>
              </a:pathLst>
            </a:custGeom>
            <a:solidFill>
              <a:srgbClr val="C1BFF4"/>
            </a:solidFill>
          </p:spPr>
        </p:sp>
        <p:sp>
          <p:nvSpPr>
            <p:cNvPr id="8" name="TextBox 8"/>
            <p:cNvSpPr txBox="1"/>
            <p:nvPr/>
          </p:nvSpPr>
          <p:spPr>
            <a:xfrm>
              <a:off x="0" y="-38100"/>
              <a:ext cx="1485972" cy="2205567"/>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1899511" y="1241840"/>
            <a:ext cx="5190691" cy="1517365"/>
          </a:xfrm>
          <a:prstGeom prst="rect">
            <a:avLst/>
          </a:prstGeom>
        </p:spPr>
        <p:txBody>
          <a:bodyPr lIns="0" tIns="0" rIns="0" bIns="0" rtlCol="0" anchor="t">
            <a:spAutoFit/>
          </a:bodyPr>
          <a:lstStyle/>
          <a:p>
            <a:pPr>
              <a:lnSpc>
                <a:spcPts val="6140"/>
              </a:lnSpc>
            </a:pPr>
            <a:r>
              <a:rPr lang="en-US" sz="4386">
                <a:solidFill>
                  <a:srgbClr val="000000"/>
                </a:solidFill>
                <a:latin typeface="Francois One"/>
              </a:rPr>
              <a:t>BU DERSTE ÖĞRENECEKLERIMIZ</a:t>
            </a:r>
          </a:p>
        </p:txBody>
      </p:sp>
      <p:sp>
        <p:nvSpPr>
          <p:cNvPr id="10" name="TextBox 10"/>
          <p:cNvSpPr txBox="1"/>
          <p:nvPr/>
        </p:nvSpPr>
        <p:spPr>
          <a:xfrm>
            <a:off x="11177330" y="2987805"/>
            <a:ext cx="5799709" cy="5777514"/>
          </a:xfrm>
          <a:prstGeom prst="rect">
            <a:avLst/>
          </a:prstGeom>
        </p:spPr>
        <p:txBody>
          <a:bodyPr lIns="0" tIns="0" rIns="0" bIns="0" rtlCol="0" anchor="t">
            <a:spAutoFit/>
          </a:bodyPr>
          <a:lstStyle/>
          <a:p>
            <a:pPr marL="1098109" lvl="1" indent="-549054">
              <a:lnSpc>
                <a:spcPts val="5086"/>
              </a:lnSpc>
              <a:buFont typeface="Arial"/>
              <a:buChar char="•"/>
            </a:pPr>
            <a:r>
              <a:rPr lang="en-US" sz="5086" dirty="0" err="1">
                <a:solidFill>
                  <a:srgbClr val="000000"/>
                </a:solidFill>
                <a:latin typeface="KG Primary Penmanship"/>
              </a:rPr>
              <a:t>Temel</a:t>
            </a:r>
            <a:r>
              <a:rPr lang="en-US" sz="5086" dirty="0">
                <a:solidFill>
                  <a:srgbClr val="000000"/>
                </a:solidFill>
                <a:latin typeface="KG Primary Penmanship"/>
              </a:rPr>
              <a:t> </a:t>
            </a:r>
            <a:r>
              <a:rPr lang="en-US" sz="5086" dirty="0" err="1">
                <a:solidFill>
                  <a:srgbClr val="000000"/>
                </a:solidFill>
                <a:latin typeface="KG Primary Penmanship"/>
              </a:rPr>
              <a:t>bilgisayar</a:t>
            </a:r>
            <a:r>
              <a:rPr lang="en-US" sz="5086" dirty="0">
                <a:solidFill>
                  <a:srgbClr val="000000"/>
                </a:solidFill>
                <a:latin typeface="KG Primary Penmanship"/>
              </a:rPr>
              <a:t> </a:t>
            </a:r>
            <a:r>
              <a:rPr lang="en-US" sz="5086" dirty="0" err="1">
                <a:solidFill>
                  <a:srgbClr val="000000"/>
                </a:solidFill>
                <a:latin typeface="KG Primary Penmanship"/>
              </a:rPr>
              <a:t>programlama</a:t>
            </a:r>
            <a:r>
              <a:rPr lang="en-US" sz="5086" dirty="0">
                <a:solidFill>
                  <a:srgbClr val="000000"/>
                </a:solidFill>
                <a:latin typeface="KG Primary Penmanship"/>
              </a:rPr>
              <a:t> </a:t>
            </a:r>
            <a:r>
              <a:rPr lang="en-US" sz="5086" dirty="0" err="1">
                <a:solidFill>
                  <a:srgbClr val="000000"/>
                </a:solidFill>
                <a:latin typeface="KG Primary Penmanship"/>
              </a:rPr>
              <a:t>ve</a:t>
            </a:r>
            <a:r>
              <a:rPr lang="en-US" sz="5086" dirty="0">
                <a:solidFill>
                  <a:srgbClr val="000000"/>
                </a:solidFill>
                <a:latin typeface="KG Primary Penmanship"/>
              </a:rPr>
              <a:t> </a:t>
            </a:r>
            <a:r>
              <a:rPr lang="en-US" sz="5086" dirty="0" err="1">
                <a:solidFill>
                  <a:srgbClr val="000000"/>
                </a:solidFill>
                <a:latin typeface="KG Primary Penmanship"/>
              </a:rPr>
              <a:t>algoritma</a:t>
            </a:r>
            <a:r>
              <a:rPr lang="en-US" sz="5086" dirty="0">
                <a:solidFill>
                  <a:srgbClr val="000000"/>
                </a:solidFill>
                <a:latin typeface="KG Primary Penmanship"/>
              </a:rPr>
              <a:t> </a:t>
            </a:r>
            <a:r>
              <a:rPr lang="en-US" sz="5086" dirty="0" err="1">
                <a:solidFill>
                  <a:srgbClr val="000000"/>
                </a:solidFill>
                <a:latin typeface="KG Primary Penmanship"/>
              </a:rPr>
              <a:t>bilgisi</a:t>
            </a:r>
            <a:endParaRPr lang="en-US" sz="5086" dirty="0">
              <a:solidFill>
                <a:srgbClr val="000000"/>
              </a:solidFill>
              <a:latin typeface="KG Primary Penmanship"/>
            </a:endParaRPr>
          </a:p>
          <a:p>
            <a:pPr marL="1098109" lvl="1" indent="-549054">
              <a:lnSpc>
                <a:spcPts val="5086"/>
              </a:lnSpc>
              <a:buFont typeface="Arial"/>
              <a:buChar char="•"/>
            </a:pPr>
            <a:r>
              <a:rPr lang="en-US" sz="5086" dirty="0" err="1">
                <a:solidFill>
                  <a:srgbClr val="000000"/>
                </a:solidFill>
                <a:latin typeface="KG Primary Penmanship"/>
              </a:rPr>
              <a:t>Yapay</a:t>
            </a:r>
            <a:r>
              <a:rPr lang="en-US" sz="5086" dirty="0">
                <a:solidFill>
                  <a:srgbClr val="000000"/>
                </a:solidFill>
                <a:latin typeface="KG Primary Penmanship"/>
              </a:rPr>
              <a:t> </a:t>
            </a:r>
            <a:r>
              <a:rPr lang="en-US" sz="5086" dirty="0" err="1">
                <a:solidFill>
                  <a:srgbClr val="000000"/>
                </a:solidFill>
                <a:latin typeface="KG Primary Penmanship"/>
              </a:rPr>
              <a:t>Zeka</a:t>
            </a:r>
            <a:r>
              <a:rPr lang="en-US" sz="5086" dirty="0">
                <a:solidFill>
                  <a:srgbClr val="000000"/>
                </a:solidFill>
                <a:latin typeface="KG Primary Penmanship"/>
              </a:rPr>
              <a:t> </a:t>
            </a:r>
            <a:r>
              <a:rPr lang="en-US" sz="5086" dirty="0" err="1">
                <a:solidFill>
                  <a:srgbClr val="000000"/>
                </a:solidFill>
                <a:latin typeface="KG Primary Penmanship"/>
              </a:rPr>
              <a:t>Nedir</a:t>
            </a:r>
            <a:r>
              <a:rPr lang="en-US" sz="5086" dirty="0">
                <a:solidFill>
                  <a:srgbClr val="000000"/>
                </a:solidFill>
                <a:latin typeface="KG Primary Penmanship"/>
              </a:rPr>
              <a:t>?</a:t>
            </a:r>
          </a:p>
          <a:p>
            <a:pPr marL="1098109" lvl="1" indent="-549054">
              <a:lnSpc>
                <a:spcPts val="5086"/>
              </a:lnSpc>
              <a:buFont typeface="Arial"/>
              <a:buChar char="•"/>
            </a:pPr>
            <a:r>
              <a:rPr lang="en-US" sz="5086" dirty="0">
                <a:solidFill>
                  <a:srgbClr val="000000"/>
                </a:solidFill>
                <a:latin typeface="KG Primary Penmanship"/>
              </a:rPr>
              <a:t>Python </a:t>
            </a:r>
            <a:r>
              <a:rPr lang="en-US" sz="5086" dirty="0" err="1">
                <a:solidFill>
                  <a:srgbClr val="000000"/>
                </a:solidFill>
                <a:latin typeface="KG Primary Penmanship"/>
              </a:rPr>
              <a:t>Programlama</a:t>
            </a:r>
            <a:r>
              <a:rPr lang="en-US" sz="5086" dirty="0">
                <a:solidFill>
                  <a:srgbClr val="000000"/>
                </a:solidFill>
                <a:latin typeface="KG Primary Penmanship"/>
              </a:rPr>
              <a:t> Dili </a:t>
            </a:r>
            <a:r>
              <a:rPr lang="en-US" sz="5086" dirty="0" err="1">
                <a:solidFill>
                  <a:srgbClr val="000000"/>
                </a:solidFill>
                <a:latin typeface="KG Primary Penmanship"/>
              </a:rPr>
              <a:t>ve</a:t>
            </a:r>
            <a:r>
              <a:rPr lang="en-US" sz="5086" dirty="0">
                <a:solidFill>
                  <a:srgbClr val="000000"/>
                </a:solidFill>
                <a:latin typeface="KG Primary Penmanship"/>
              </a:rPr>
              <a:t> </a:t>
            </a:r>
            <a:r>
              <a:rPr lang="en-US" sz="5086" dirty="0" err="1">
                <a:solidFill>
                  <a:srgbClr val="000000"/>
                </a:solidFill>
                <a:latin typeface="KG Primary Penmanship"/>
              </a:rPr>
              <a:t>Yapay</a:t>
            </a:r>
            <a:r>
              <a:rPr lang="en-US" sz="5086" dirty="0">
                <a:solidFill>
                  <a:srgbClr val="000000"/>
                </a:solidFill>
                <a:latin typeface="KG Primary Penmanship"/>
              </a:rPr>
              <a:t> </a:t>
            </a:r>
            <a:r>
              <a:rPr lang="en-US" sz="5086" dirty="0" err="1">
                <a:solidFill>
                  <a:srgbClr val="000000"/>
                </a:solidFill>
                <a:latin typeface="KG Primary Penmanship"/>
              </a:rPr>
              <a:t>Zeka</a:t>
            </a:r>
            <a:r>
              <a:rPr lang="en-US" sz="5086" dirty="0">
                <a:solidFill>
                  <a:srgbClr val="000000"/>
                </a:solidFill>
                <a:latin typeface="KG Primary Penmanship"/>
              </a:rPr>
              <a:t> </a:t>
            </a:r>
            <a:r>
              <a:rPr lang="en-US" sz="5086" dirty="0" err="1">
                <a:solidFill>
                  <a:srgbClr val="000000"/>
                </a:solidFill>
                <a:latin typeface="KG Primary Penmanship"/>
              </a:rPr>
              <a:t>Kütüphaneleri</a:t>
            </a:r>
            <a:endParaRPr lang="en-US" sz="5086" dirty="0">
              <a:solidFill>
                <a:srgbClr val="000000"/>
              </a:solidFill>
              <a:latin typeface="KG Primary Penmanship"/>
            </a:endParaRPr>
          </a:p>
          <a:p>
            <a:pPr marL="1098109" lvl="1" indent="-549054">
              <a:lnSpc>
                <a:spcPts val="5086"/>
              </a:lnSpc>
              <a:buFont typeface="Arial"/>
              <a:buChar char="•"/>
            </a:pPr>
            <a:r>
              <a:rPr lang="en-US" sz="5086" dirty="0">
                <a:solidFill>
                  <a:srgbClr val="000000"/>
                </a:solidFill>
                <a:latin typeface="KG Primary Penmanship"/>
              </a:rPr>
              <a:t>Basit </a:t>
            </a:r>
            <a:r>
              <a:rPr lang="en-US" sz="5086" dirty="0" err="1">
                <a:solidFill>
                  <a:srgbClr val="000000"/>
                </a:solidFill>
                <a:latin typeface="KG Primary Penmanship"/>
              </a:rPr>
              <a:t>bir</a:t>
            </a:r>
            <a:r>
              <a:rPr lang="en-US" sz="5086" dirty="0">
                <a:solidFill>
                  <a:srgbClr val="000000"/>
                </a:solidFill>
                <a:latin typeface="KG Primary Penmanship"/>
              </a:rPr>
              <a:t> </a:t>
            </a:r>
            <a:r>
              <a:rPr lang="en-US" sz="5086" dirty="0" err="1">
                <a:solidFill>
                  <a:srgbClr val="000000"/>
                </a:solidFill>
                <a:latin typeface="KG Primary Penmanship"/>
              </a:rPr>
              <a:t>yapay</a:t>
            </a:r>
            <a:r>
              <a:rPr lang="en-US" sz="5086" dirty="0">
                <a:solidFill>
                  <a:srgbClr val="000000"/>
                </a:solidFill>
                <a:latin typeface="KG Primary Penmanship"/>
              </a:rPr>
              <a:t> </a:t>
            </a:r>
            <a:r>
              <a:rPr lang="en-US" sz="5086" dirty="0" err="1">
                <a:solidFill>
                  <a:srgbClr val="000000"/>
                </a:solidFill>
                <a:latin typeface="KG Primary Penmanship"/>
              </a:rPr>
              <a:t>zekâ</a:t>
            </a:r>
            <a:r>
              <a:rPr lang="en-US" sz="5086" dirty="0">
                <a:solidFill>
                  <a:srgbClr val="000000"/>
                </a:solidFill>
                <a:latin typeface="KG Primary Penmanship"/>
              </a:rPr>
              <a:t> </a:t>
            </a:r>
            <a:r>
              <a:rPr lang="en-US" sz="5086" dirty="0" err="1">
                <a:solidFill>
                  <a:srgbClr val="000000"/>
                </a:solidFill>
                <a:latin typeface="KG Primary Penmanship"/>
              </a:rPr>
              <a:t>uygulaması</a:t>
            </a:r>
            <a:r>
              <a:rPr lang="en-US" sz="5086" dirty="0">
                <a:solidFill>
                  <a:srgbClr val="000000"/>
                </a:solidFill>
                <a:latin typeface="KG Primary Penmanship"/>
              </a:rPr>
              <a:t> </a:t>
            </a:r>
            <a:r>
              <a:rPr lang="en-US" sz="5086" dirty="0" err="1">
                <a:solidFill>
                  <a:srgbClr val="000000"/>
                </a:solidFill>
                <a:latin typeface="KG Primary Penmanship"/>
              </a:rPr>
              <a:t>yapmak</a:t>
            </a:r>
            <a:endParaRPr lang="en-US" sz="5086" dirty="0">
              <a:solidFill>
                <a:srgbClr val="000000"/>
              </a:solidFill>
              <a:latin typeface="KG Primary Penmanshi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B927"/>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028700"/>
            <a:ext cx="7563326" cy="8229600"/>
            <a:chOff x="0" y="0"/>
            <a:chExt cx="1991987" cy="2167467"/>
          </a:xfrm>
        </p:grpSpPr>
        <p:sp>
          <p:nvSpPr>
            <p:cNvPr id="6" name="Freeform 6"/>
            <p:cNvSpPr/>
            <p:nvPr/>
          </p:nvSpPr>
          <p:spPr>
            <a:xfrm>
              <a:off x="0" y="0"/>
              <a:ext cx="1991987" cy="2167467"/>
            </a:xfrm>
            <a:custGeom>
              <a:avLst/>
              <a:gdLst/>
              <a:ahLst/>
              <a:cxnLst/>
              <a:rect l="l" t="t" r="r" b="b"/>
              <a:pathLst>
                <a:path w="1991987" h="2167467">
                  <a:moveTo>
                    <a:pt x="0" y="0"/>
                  </a:moveTo>
                  <a:lnTo>
                    <a:pt x="1991987" y="0"/>
                  </a:lnTo>
                  <a:lnTo>
                    <a:pt x="1991987" y="2167467"/>
                  </a:lnTo>
                  <a:lnTo>
                    <a:pt x="0" y="2167467"/>
                  </a:lnTo>
                  <a:close/>
                </a:path>
              </a:pathLst>
            </a:custGeom>
            <a:solidFill>
              <a:srgbClr val="FFDA89"/>
            </a:solidFill>
          </p:spPr>
        </p:sp>
        <p:sp>
          <p:nvSpPr>
            <p:cNvPr id="7" name="TextBox 7"/>
            <p:cNvSpPr txBox="1"/>
            <p:nvPr/>
          </p:nvSpPr>
          <p:spPr>
            <a:xfrm>
              <a:off x="0" y="-38100"/>
              <a:ext cx="1991987" cy="220556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602730" y="740120"/>
            <a:ext cx="2782776" cy="2782776"/>
          </a:xfrm>
          <a:custGeom>
            <a:avLst/>
            <a:gdLst/>
            <a:ahLst/>
            <a:cxnLst/>
            <a:rect l="l" t="t" r="r" b="b"/>
            <a:pathLst>
              <a:path w="2782776" h="2782776">
                <a:moveTo>
                  <a:pt x="0" y="0"/>
                </a:moveTo>
                <a:lnTo>
                  <a:pt x="2782776" y="0"/>
                </a:lnTo>
                <a:lnTo>
                  <a:pt x="2782776" y="2782776"/>
                </a:lnTo>
                <a:lnTo>
                  <a:pt x="0" y="2782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8812780" y="621861"/>
            <a:ext cx="3649100" cy="2901035"/>
          </a:xfrm>
          <a:custGeom>
            <a:avLst/>
            <a:gdLst/>
            <a:ahLst/>
            <a:cxnLst/>
            <a:rect l="l" t="t" r="r" b="b"/>
            <a:pathLst>
              <a:path w="3649100" h="2901035">
                <a:moveTo>
                  <a:pt x="0" y="0"/>
                </a:moveTo>
                <a:lnTo>
                  <a:pt x="3649100" y="0"/>
                </a:lnTo>
                <a:lnTo>
                  <a:pt x="3649100" y="2901035"/>
                </a:lnTo>
                <a:lnTo>
                  <a:pt x="0" y="2901035"/>
                </a:lnTo>
                <a:lnTo>
                  <a:pt x="0" y="0"/>
                </a:lnTo>
                <a:close/>
              </a:path>
            </a:pathLst>
          </a:custGeom>
          <a:blipFill>
            <a:blip r:embed="rId4"/>
            <a:stretch>
              <a:fillRect/>
            </a:stretch>
          </a:blipFill>
        </p:spPr>
      </p:sp>
      <p:sp>
        <p:nvSpPr>
          <p:cNvPr id="10" name="TextBox 10"/>
          <p:cNvSpPr txBox="1"/>
          <p:nvPr/>
        </p:nvSpPr>
        <p:spPr>
          <a:xfrm>
            <a:off x="1339770" y="1201443"/>
            <a:ext cx="6941187" cy="870936"/>
          </a:xfrm>
          <a:prstGeom prst="rect">
            <a:avLst/>
          </a:prstGeom>
        </p:spPr>
        <p:txBody>
          <a:bodyPr lIns="0" tIns="0" rIns="0" bIns="0" rtlCol="0" anchor="t">
            <a:spAutoFit/>
          </a:bodyPr>
          <a:lstStyle/>
          <a:p>
            <a:pPr>
              <a:lnSpc>
                <a:spcPts val="7120"/>
              </a:lnSpc>
            </a:pPr>
            <a:r>
              <a:rPr lang="en-US" sz="5086" dirty="0">
                <a:solidFill>
                  <a:srgbClr val="000000"/>
                </a:solidFill>
                <a:latin typeface="Francois One"/>
              </a:rPr>
              <a:t> YAPAY ZEKÂ NED</a:t>
            </a:r>
            <a:r>
              <a:rPr lang="tr-TR" sz="5086" dirty="0">
                <a:solidFill>
                  <a:srgbClr val="000000"/>
                </a:solidFill>
                <a:latin typeface="Francois One"/>
              </a:rPr>
              <a:t>İ</a:t>
            </a:r>
            <a:r>
              <a:rPr lang="en-US" sz="5086" dirty="0">
                <a:solidFill>
                  <a:srgbClr val="000000"/>
                </a:solidFill>
                <a:latin typeface="Francois One"/>
              </a:rPr>
              <a:t>R? </a:t>
            </a:r>
          </a:p>
        </p:txBody>
      </p:sp>
      <p:sp>
        <p:nvSpPr>
          <p:cNvPr id="11" name="TextBox 11"/>
          <p:cNvSpPr txBox="1"/>
          <p:nvPr/>
        </p:nvSpPr>
        <p:spPr>
          <a:xfrm>
            <a:off x="601750" y="2578548"/>
            <a:ext cx="6685017" cy="6415689"/>
          </a:xfrm>
          <a:prstGeom prst="rect">
            <a:avLst/>
          </a:prstGeom>
        </p:spPr>
        <p:txBody>
          <a:bodyPr lIns="0" tIns="0" rIns="0" bIns="0" rtlCol="0" anchor="t">
            <a:spAutoFit/>
          </a:bodyPr>
          <a:lstStyle/>
          <a:p>
            <a:pPr marL="1098109" lvl="1" indent="-549054">
              <a:lnSpc>
                <a:spcPts val="5086"/>
              </a:lnSpc>
              <a:buFont typeface="Arial"/>
              <a:buChar char="•"/>
            </a:pPr>
            <a:r>
              <a:rPr lang="en-US" sz="5086" dirty="0" err="1">
                <a:solidFill>
                  <a:srgbClr val="000000"/>
                </a:solidFill>
                <a:latin typeface="KG Primary Penmanship"/>
              </a:rPr>
              <a:t>Yapay</a:t>
            </a:r>
            <a:r>
              <a:rPr lang="en-US" sz="5086" dirty="0">
                <a:solidFill>
                  <a:srgbClr val="000000"/>
                </a:solidFill>
                <a:latin typeface="KG Primary Penmanship"/>
              </a:rPr>
              <a:t> </a:t>
            </a:r>
            <a:r>
              <a:rPr lang="en-US" sz="5086" dirty="0" err="1">
                <a:solidFill>
                  <a:srgbClr val="000000"/>
                </a:solidFill>
                <a:latin typeface="KG Primary Penmanship"/>
              </a:rPr>
              <a:t>zekâ</a:t>
            </a:r>
            <a:r>
              <a:rPr lang="en-US" sz="5086" dirty="0">
                <a:solidFill>
                  <a:srgbClr val="000000"/>
                </a:solidFill>
                <a:latin typeface="KG Primary Penmanship"/>
              </a:rPr>
              <a:t>, </a:t>
            </a:r>
            <a:r>
              <a:rPr lang="en-US" sz="5086" dirty="0" err="1">
                <a:solidFill>
                  <a:srgbClr val="000000"/>
                </a:solidFill>
                <a:latin typeface="KG Primary Penmanship"/>
              </a:rPr>
              <a:t>insan</a:t>
            </a:r>
            <a:r>
              <a:rPr lang="en-US" sz="5086" dirty="0">
                <a:solidFill>
                  <a:srgbClr val="000000"/>
                </a:solidFill>
                <a:latin typeface="KG Primary Penmanship"/>
              </a:rPr>
              <a:t> </a:t>
            </a:r>
            <a:r>
              <a:rPr lang="en-US" sz="5086" dirty="0" err="1">
                <a:solidFill>
                  <a:srgbClr val="000000"/>
                </a:solidFill>
                <a:latin typeface="KG Primary Penmanship"/>
              </a:rPr>
              <a:t>zekâsını</a:t>
            </a:r>
            <a:r>
              <a:rPr lang="en-US" sz="5086" dirty="0">
                <a:solidFill>
                  <a:srgbClr val="000000"/>
                </a:solidFill>
                <a:latin typeface="KG Primary Penmanship"/>
              </a:rPr>
              <a:t> </a:t>
            </a:r>
            <a:r>
              <a:rPr lang="en-US" sz="5086" dirty="0" err="1">
                <a:solidFill>
                  <a:srgbClr val="000000"/>
                </a:solidFill>
                <a:latin typeface="KG Primary Penmanship"/>
              </a:rPr>
              <a:t>modelleyebilmek</a:t>
            </a:r>
            <a:r>
              <a:rPr lang="en-US" sz="5086" dirty="0">
                <a:solidFill>
                  <a:srgbClr val="000000"/>
                </a:solidFill>
                <a:latin typeface="KG Primary Penmanship"/>
              </a:rPr>
              <a:t> </a:t>
            </a:r>
            <a:r>
              <a:rPr lang="en-US" sz="5086" dirty="0" err="1">
                <a:solidFill>
                  <a:srgbClr val="000000"/>
                </a:solidFill>
                <a:latin typeface="KG Primary Penmanship"/>
              </a:rPr>
              <a:t>adına</a:t>
            </a:r>
            <a:r>
              <a:rPr lang="en-US" sz="5086" dirty="0">
                <a:solidFill>
                  <a:srgbClr val="000000"/>
                </a:solidFill>
                <a:latin typeface="KG Primary Penmanship"/>
              </a:rPr>
              <a:t> </a:t>
            </a:r>
            <a:r>
              <a:rPr lang="en-US" sz="5086" dirty="0" err="1">
                <a:solidFill>
                  <a:srgbClr val="000000"/>
                </a:solidFill>
                <a:latin typeface="KG Primary Penmanship"/>
              </a:rPr>
              <a:t>insan</a:t>
            </a:r>
            <a:r>
              <a:rPr lang="en-US" sz="5086" dirty="0">
                <a:solidFill>
                  <a:srgbClr val="000000"/>
                </a:solidFill>
                <a:latin typeface="KG Primary Penmanship"/>
              </a:rPr>
              <a:t> </a:t>
            </a:r>
            <a:r>
              <a:rPr lang="en-US" sz="5086" dirty="0" err="1">
                <a:solidFill>
                  <a:srgbClr val="000000"/>
                </a:solidFill>
                <a:latin typeface="KG Primary Penmanship"/>
              </a:rPr>
              <a:t>gibi</a:t>
            </a:r>
            <a:r>
              <a:rPr lang="en-US" sz="5086" dirty="0">
                <a:solidFill>
                  <a:srgbClr val="000000"/>
                </a:solidFill>
                <a:latin typeface="KG Primary Penmanship"/>
              </a:rPr>
              <a:t> </a:t>
            </a:r>
            <a:r>
              <a:rPr lang="en-US" sz="5086" dirty="0" err="1">
                <a:solidFill>
                  <a:srgbClr val="000000"/>
                </a:solidFill>
                <a:latin typeface="KG Primary Penmanship"/>
              </a:rPr>
              <a:t>akıl</a:t>
            </a:r>
            <a:r>
              <a:rPr lang="en-US" sz="5086" dirty="0">
                <a:solidFill>
                  <a:srgbClr val="000000"/>
                </a:solidFill>
                <a:latin typeface="KG Primary Penmanship"/>
              </a:rPr>
              <a:t> </a:t>
            </a:r>
            <a:r>
              <a:rPr lang="en-US" sz="5086" dirty="0" err="1">
                <a:solidFill>
                  <a:srgbClr val="000000"/>
                </a:solidFill>
                <a:latin typeface="KG Primary Penmanship"/>
              </a:rPr>
              <a:t>yürütme</a:t>
            </a:r>
            <a:r>
              <a:rPr lang="en-US" sz="5086" dirty="0">
                <a:solidFill>
                  <a:srgbClr val="000000"/>
                </a:solidFill>
                <a:latin typeface="KG Primary Penmanship"/>
              </a:rPr>
              <a:t>, </a:t>
            </a:r>
            <a:r>
              <a:rPr lang="en-US" sz="5086" dirty="0" err="1">
                <a:solidFill>
                  <a:srgbClr val="000000"/>
                </a:solidFill>
                <a:latin typeface="KG Primary Penmanship"/>
              </a:rPr>
              <a:t>anlam</a:t>
            </a:r>
            <a:r>
              <a:rPr lang="en-US" sz="5086" dirty="0">
                <a:solidFill>
                  <a:srgbClr val="000000"/>
                </a:solidFill>
                <a:latin typeface="KG Primary Penmanship"/>
              </a:rPr>
              <a:t> </a:t>
            </a:r>
            <a:r>
              <a:rPr lang="en-US" sz="5086" dirty="0" err="1">
                <a:solidFill>
                  <a:srgbClr val="000000"/>
                </a:solidFill>
                <a:latin typeface="KG Primary Penmanship"/>
              </a:rPr>
              <a:t>çıkartma</a:t>
            </a:r>
            <a:r>
              <a:rPr lang="en-US" sz="5086" dirty="0">
                <a:solidFill>
                  <a:srgbClr val="000000"/>
                </a:solidFill>
                <a:latin typeface="KG Primary Penmanship"/>
              </a:rPr>
              <a:t>, </a:t>
            </a:r>
            <a:r>
              <a:rPr lang="en-US" sz="5086" dirty="0" err="1">
                <a:solidFill>
                  <a:srgbClr val="000000"/>
                </a:solidFill>
                <a:latin typeface="KG Primary Penmanship"/>
              </a:rPr>
              <a:t>genelleme</a:t>
            </a:r>
            <a:r>
              <a:rPr lang="en-US" sz="5086" dirty="0">
                <a:solidFill>
                  <a:srgbClr val="000000"/>
                </a:solidFill>
                <a:latin typeface="KG Primary Penmanship"/>
              </a:rPr>
              <a:t> </a:t>
            </a:r>
            <a:r>
              <a:rPr lang="en-US" sz="5086" dirty="0" err="1">
                <a:solidFill>
                  <a:srgbClr val="000000"/>
                </a:solidFill>
                <a:latin typeface="KG Primary Penmanship"/>
              </a:rPr>
              <a:t>yapabilme</a:t>
            </a:r>
            <a:r>
              <a:rPr lang="en-US" sz="5086" dirty="0">
                <a:solidFill>
                  <a:srgbClr val="000000"/>
                </a:solidFill>
                <a:latin typeface="KG Primary Penmanship"/>
              </a:rPr>
              <a:t>, </a:t>
            </a:r>
            <a:r>
              <a:rPr lang="en-US" sz="5086" dirty="0" err="1">
                <a:solidFill>
                  <a:srgbClr val="000000"/>
                </a:solidFill>
                <a:latin typeface="KG Primary Penmanship"/>
              </a:rPr>
              <a:t>geçmiş</a:t>
            </a:r>
            <a:r>
              <a:rPr lang="en-US" sz="5086" dirty="0">
                <a:solidFill>
                  <a:srgbClr val="000000"/>
                </a:solidFill>
                <a:latin typeface="KG Primary Penmanship"/>
              </a:rPr>
              <a:t> </a:t>
            </a:r>
            <a:r>
              <a:rPr lang="en-US" sz="5086" dirty="0" err="1">
                <a:solidFill>
                  <a:srgbClr val="000000"/>
                </a:solidFill>
                <a:latin typeface="KG Primary Penmanship"/>
              </a:rPr>
              <a:t>deneyimleri</a:t>
            </a:r>
            <a:r>
              <a:rPr lang="en-US" sz="5086" dirty="0">
                <a:solidFill>
                  <a:srgbClr val="000000"/>
                </a:solidFill>
                <a:latin typeface="KG Primary Penmanship"/>
              </a:rPr>
              <a:t> </a:t>
            </a:r>
            <a:r>
              <a:rPr lang="en-US" sz="5086" dirty="0" err="1">
                <a:solidFill>
                  <a:srgbClr val="000000"/>
                </a:solidFill>
                <a:latin typeface="KG Primary Penmanship"/>
              </a:rPr>
              <a:t>ile</a:t>
            </a:r>
            <a:r>
              <a:rPr lang="en-US" sz="5086" dirty="0">
                <a:solidFill>
                  <a:srgbClr val="000000"/>
                </a:solidFill>
                <a:latin typeface="KG Primary Penmanship"/>
              </a:rPr>
              <a:t> </a:t>
            </a:r>
            <a:r>
              <a:rPr lang="en-US" sz="5086" dirty="0" err="1">
                <a:solidFill>
                  <a:srgbClr val="000000"/>
                </a:solidFill>
                <a:latin typeface="KG Primary Penmanship"/>
              </a:rPr>
              <a:t>öğrenebilme</a:t>
            </a:r>
            <a:r>
              <a:rPr lang="en-US" sz="5086" dirty="0">
                <a:solidFill>
                  <a:srgbClr val="000000"/>
                </a:solidFill>
                <a:latin typeface="KG Primary Penmanship"/>
              </a:rPr>
              <a:t> </a:t>
            </a:r>
            <a:r>
              <a:rPr lang="en-US" sz="5086" dirty="0" err="1">
                <a:solidFill>
                  <a:srgbClr val="000000"/>
                </a:solidFill>
                <a:latin typeface="KG Primary Penmanship"/>
              </a:rPr>
              <a:t>gibi</a:t>
            </a:r>
            <a:r>
              <a:rPr lang="en-US" sz="5086" dirty="0">
                <a:solidFill>
                  <a:srgbClr val="000000"/>
                </a:solidFill>
                <a:latin typeface="KG Primary Penmanship"/>
              </a:rPr>
              <a:t> </a:t>
            </a:r>
            <a:r>
              <a:rPr lang="en-US" sz="5086" dirty="0" err="1">
                <a:solidFill>
                  <a:srgbClr val="000000"/>
                </a:solidFill>
                <a:latin typeface="KG Primary Penmanship"/>
              </a:rPr>
              <a:t>yetkinlikleri</a:t>
            </a:r>
            <a:r>
              <a:rPr lang="en-US" sz="5086" dirty="0">
                <a:solidFill>
                  <a:srgbClr val="000000"/>
                </a:solidFill>
                <a:latin typeface="KG Primary Penmanship"/>
              </a:rPr>
              <a:t> </a:t>
            </a:r>
            <a:r>
              <a:rPr lang="en-US" sz="5086" dirty="0" err="1">
                <a:solidFill>
                  <a:srgbClr val="000000"/>
                </a:solidFill>
                <a:latin typeface="KG Primary Penmanship"/>
              </a:rPr>
              <a:t>bir</a:t>
            </a:r>
            <a:r>
              <a:rPr lang="en-US" sz="5086" dirty="0">
                <a:solidFill>
                  <a:srgbClr val="000000"/>
                </a:solidFill>
                <a:latin typeface="KG Primary Penmanship"/>
              </a:rPr>
              <a:t> </a:t>
            </a:r>
            <a:r>
              <a:rPr lang="en-US" sz="5086" dirty="0" err="1">
                <a:solidFill>
                  <a:srgbClr val="000000"/>
                </a:solidFill>
                <a:latin typeface="KG Primary Penmanship"/>
              </a:rPr>
              <a:t>bilgisayara</a:t>
            </a:r>
            <a:r>
              <a:rPr lang="en-US" sz="5086" dirty="0">
                <a:solidFill>
                  <a:srgbClr val="000000"/>
                </a:solidFill>
                <a:latin typeface="KG Primary Penmanship"/>
              </a:rPr>
              <a:t> </a:t>
            </a:r>
            <a:r>
              <a:rPr lang="en-US" sz="5086" dirty="0" err="1">
                <a:solidFill>
                  <a:srgbClr val="000000"/>
                </a:solidFill>
                <a:latin typeface="KG Primary Penmanship"/>
              </a:rPr>
              <a:t>ya</a:t>
            </a:r>
            <a:r>
              <a:rPr lang="en-US" sz="5086" dirty="0">
                <a:solidFill>
                  <a:srgbClr val="000000"/>
                </a:solidFill>
                <a:latin typeface="KG Primary Penmanship"/>
              </a:rPr>
              <a:t> da </a:t>
            </a:r>
            <a:r>
              <a:rPr lang="en-US" sz="5086" dirty="0" err="1">
                <a:solidFill>
                  <a:srgbClr val="000000"/>
                </a:solidFill>
                <a:latin typeface="KG Primary Penmanship"/>
              </a:rPr>
              <a:t>makineye</a:t>
            </a:r>
            <a:r>
              <a:rPr lang="en-US" sz="5086" dirty="0">
                <a:solidFill>
                  <a:srgbClr val="000000"/>
                </a:solidFill>
                <a:latin typeface="KG Primary Penmanship"/>
              </a:rPr>
              <a:t> </a:t>
            </a:r>
            <a:r>
              <a:rPr lang="en-US" sz="5086" dirty="0" err="1">
                <a:solidFill>
                  <a:srgbClr val="000000"/>
                </a:solidFill>
                <a:latin typeface="KG Primary Penmanship"/>
              </a:rPr>
              <a:t>kazandırabilmektedir</a:t>
            </a:r>
            <a:r>
              <a:rPr lang="en-US" sz="5086" dirty="0">
                <a:solidFill>
                  <a:srgbClr val="000000"/>
                </a:solidFill>
                <a:latin typeface="KG Primary Penmanship"/>
              </a:rPr>
              <a:t>.</a:t>
            </a:r>
          </a:p>
        </p:txBody>
      </p:sp>
      <p:sp>
        <p:nvSpPr>
          <p:cNvPr id="12" name="TextBox 12"/>
          <p:cNvSpPr txBox="1"/>
          <p:nvPr/>
        </p:nvSpPr>
        <p:spPr>
          <a:xfrm>
            <a:off x="9114068" y="5191125"/>
            <a:ext cx="4450211" cy="3803113"/>
          </a:xfrm>
          <a:prstGeom prst="rect">
            <a:avLst/>
          </a:prstGeom>
        </p:spPr>
        <p:txBody>
          <a:bodyPr lIns="0" tIns="0" rIns="0" bIns="0" rtlCol="0" anchor="t">
            <a:spAutoFit/>
          </a:bodyPr>
          <a:lstStyle/>
          <a:p>
            <a:pPr marL="716638" lvl="1" indent="-358319">
              <a:lnSpc>
                <a:spcPts val="3319"/>
              </a:lnSpc>
              <a:buFont typeface="Arial"/>
              <a:buChar char="•"/>
            </a:pPr>
            <a:r>
              <a:rPr lang="en-US" sz="3319" dirty="0" err="1">
                <a:solidFill>
                  <a:srgbClr val="000000"/>
                </a:solidFill>
                <a:latin typeface="KG Primary Penmanship"/>
              </a:rPr>
              <a:t>Yapay</a:t>
            </a:r>
            <a:r>
              <a:rPr lang="en-US" sz="3319" dirty="0">
                <a:solidFill>
                  <a:srgbClr val="000000"/>
                </a:solidFill>
                <a:latin typeface="KG Primary Penmanship"/>
              </a:rPr>
              <a:t> </a:t>
            </a:r>
            <a:r>
              <a:rPr lang="en-US" sz="3319" dirty="0" err="1">
                <a:solidFill>
                  <a:srgbClr val="000000"/>
                </a:solidFill>
                <a:latin typeface="KG Primary Penmanship"/>
              </a:rPr>
              <a:t>zekâ</a:t>
            </a:r>
            <a:r>
              <a:rPr lang="en-US" sz="3319" dirty="0">
                <a:solidFill>
                  <a:srgbClr val="000000"/>
                </a:solidFill>
                <a:latin typeface="KG Primary Penmanship"/>
              </a:rPr>
              <a:t>, </a:t>
            </a:r>
            <a:r>
              <a:rPr lang="en-US" sz="3319" dirty="0" err="1">
                <a:solidFill>
                  <a:srgbClr val="000000"/>
                </a:solidFill>
                <a:latin typeface="KG Primary Penmanship"/>
              </a:rPr>
              <a:t>görsel</a:t>
            </a:r>
            <a:r>
              <a:rPr lang="en-US" sz="3319" dirty="0">
                <a:solidFill>
                  <a:srgbClr val="000000"/>
                </a:solidFill>
                <a:latin typeface="KG Primary Penmanship"/>
              </a:rPr>
              <a:t> </a:t>
            </a:r>
            <a:r>
              <a:rPr lang="en-US" sz="3319" dirty="0" err="1">
                <a:solidFill>
                  <a:srgbClr val="000000"/>
                </a:solidFill>
                <a:latin typeface="KG Primary Penmanship"/>
              </a:rPr>
              <a:t>algılama</a:t>
            </a:r>
            <a:r>
              <a:rPr lang="en-US" sz="3319" dirty="0">
                <a:solidFill>
                  <a:srgbClr val="000000"/>
                </a:solidFill>
                <a:latin typeface="KG Primary Penmanship"/>
              </a:rPr>
              <a:t>, </a:t>
            </a:r>
            <a:r>
              <a:rPr lang="en-US" sz="3319" dirty="0" err="1">
                <a:solidFill>
                  <a:srgbClr val="000000"/>
                </a:solidFill>
                <a:latin typeface="KG Primary Penmanship"/>
              </a:rPr>
              <a:t>konuşma</a:t>
            </a:r>
            <a:r>
              <a:rPr lang="en-US" sz="3319" dirty="0">
                <a:solidFill>
                  <a:srgbClr val="000000"/>
                </a:solidFill>
                <a:latin typeface="KG Primary Penmanship"/>
              </a:rPr>
              <a:t> </a:t>
            </a:r>
            <a:r>
              <a:rPr lang="en-US" sz="3319" dirty="0" err="1">
                <a:solidFill>
                  <a:srgbClr val="000000"/>
                </a:solidFill>
                <a:latin typeface="KG Primary Penmanship"/>
              </a:rPr>
              <a:t>tanıma</a:t>
            </a:r>
            <a:r>
              <a:rPr lang="en-US" sz="3319" dirty="0">
                <a:solidFill>
                  <a:srgbClr val="000000"/>
                </a:solidFill>
                <a:latin typeface="KG Primary Penmanship"/>
              </a:rPr>
              <a:t>, </a:t>
            </a:r>
            <a:r>
              <a:rPr lang="en-US" sz="3319" dirty="0" err="1">
                <a:solidFill>
                  <a:srgbClr val="000000"/>
                </a:solidFill>
                <a:latin typeface="KG Primary Penmanship"/>
              </a:rPr>
              <a:t>karar</a:t>
            </a:r>
            <a:r>
              <a:rPr lang="en-US" sz="3319" dirty="0">
                <a:solidFill>
                  <a:srgbClr val="000000"/>
                </a:solidFill>
                <a:latin typeface="KG Primary Penmanship"/>
              </a:rPr>
              <a:t> </a:t>
            </a:r>
            <a:r>
              <a:rPr lang="en-US" sz="3319" dirty="0" err="1">
                <a:solidFill>
                  <a:srgbClr val="000000"/>
                </a:solidFill>
                <a:latin typeface="KG Primary Penmanship"/>
              </a:rPr>
              <a:t>verme</a:t>
            </a:r>
            <a:r>
              <a:rPr lang="en-US" sz="3319" dirty="0">
                <a:solidFill>
                  <a:srgbClr val="000000"/>
                </a:solidFill>
                <a:latin typeface="KG Primary Penmanship"/>
              </a:rPr>
              <a:t> </a:t>
            </a:r>
            <a:r>
              <a:rPr lang="en-US" sz="3319" dirty="0" err="1">
                <a:solidFill>
                  <a:srgbClr val="000000"/>
                </a:solidFill>
                <a:latin typeface="KG Primary Penmanship"/>
              </a:rPr>
              <a:t>ve</a:t>
            </a:r>
            <a:r>
              <a:rPr lang="en-US" sz="3319" dirty="0">
                <a:solidFill>
                  <a:srgbClr val="000000"/>
                </a:solidFill>
                <a:latin typeface="KG Primary Penmanship"/>
              </a:rPr>
              <a:t> </a:t>
            </a:r>
            <a:r>
              <a:rPr lang="en-US" sz="3319" dirty="0" err="1">
                <a:solidFill>
                  <a:srgbClr val="000000"/>
                </a:solidFill>
                <a:latin typeface="KG Primary Penmanship"/>
              </a:rPr>
              <a:t>diller</a:t>
            </a:r>
            <a:r>
              <a:rPr lang="en-US" sz="3319" dirty="0">
                <a:solidFill>
                  <a:srgbClr val="000000"/>
                </a:solidFill>
                <a:latin typeface="KG Primary Penmanship"/>
              </a:rPr>
              <a:t> </a:t>
            </a:r>
            <a:r>
              <a:rPr lang="en-US" sz="3319" dirty="0" err="1">
                <a:solidFill>
                  <a:srgbClr val="000000"/>
                </a:solidFill>
                <a:latin typeface="KG Primary Penmanship"/>
              </a:rPr>
              <a:t>arasında</a:t>
            </a:r>
            <a:r>
              <a:rPr lang="en-US" sz="3319" dirty="0">
                <a:solidFill>
                  <a:srgbClr val="000000"/>
                </a:solidFill>
                <a:latin typeface="KG Primary Penmanship"/>
              </a:rPr>
              <a:t> </a:t>
            </a:r>
            <a:r>
              <a:rPr lang="en-US" sz="3319" dirty="0" err="1">
                <a:solidFill>
                  <a:srgbClr val="000000"/>
                </a:solidFill>
                <a:latin typeface="KG Primary Penmanship"/>
              </a:rPr>
              <a:t>çeviri</a:t>
            </a:r>
            <a:r>
              <a:rPr lang="en-US" sz="3319" dirty="0">
                <a:solidFill>
                  <a:srgbClr val="000000"/>
                </a:solidFill>
                <a:latin typeface="KG Primary Penmanship"/>
              </a:rPr>
              <a:t> </a:t>
            </a:r>
            <a:r>
              <a:rPr lang="en-US" sz="3319" dirty="0" err="1">
                <a:solidFill>
                  <a:srgbClr val="000000"/>
                </a:solidFill>
                <a:latin typeface="KG Primary Penmanship"/>
              </a:rPr>
              <a:t>gibi</a:t>
            </a:r>
            <a:r>
              <a:rPr lang="en-US" sz="3319" dirty="0">
                <a:solidFill>
                  <a:srgbClr val="000000"/>
                </a:solidFill>
                <a:latin typeface="KG Primary Penmanship"/>
              </a:rPr>
              <a:t> </a:t>
            </a:r>
            <a:r>
              <a:rPr lang="en-US" sz="3319" dirty="0" err="1">
                <a:solidFill>
                  <a:srgbClr val="000000"/>
                </a:solidFill>
                <a:latin typeface="KG Primary Penmanship"/>
              </a:rPr>
              <a:t>normalde</a:t>
            </a:r>
            <a:r>
              <a:rPr lang="en-US" sz="3319" dirty="0">
                <a:solidFill>
                  <a:srgbClr val="000000"/>
                </a:solidFill>
                <a:latin typeface="KG Primary Penmanship"/>
              </a:rPr>
              <a:t> </a:t>
            </a:r>
            <a:r>
              <a:rPr lang="en-US" sz="3319" dirty="0" err="1">
                <a:solidFill>
                  <a:srgbClr val="000000"/>
                </a:solidFill>
                <a:latin typeface="KG Primary Penmanship"/>
              </a:rPr>
              <a:t>insan</a:t>
            </a:r>
            <a:r>
              <a:rPr lang="en-US" sz="3319" dirty="0">
                <a:solidFill>
                  <a:srgbClr val="000000"/>
                </a:solidFill>
                <a:latin typeface="KG Primary Penmanship"/>
              </a:rPr>
              <a:t> </a:t>
            </a:r>
            <a:r>
              <a:rPr lang="en-US" sz="3319" dirty="0" err="1">
                <a:solidFill>
                  <a:srgbClr val="000000"/>
                </a:solidFill>
                <a:latin typeface="KG Primary Penmanship"/>
              </a:rPr>
              <a:t>zekâsını</a:t>
            </a:r>
            <a:r>
              <a:rPr lang="en-US" sz="3319" dirty="0">
                <a:solidFill>
                  <a:srgbClr val="000000"/>
                </a:solidFill>
                <a:latin typeface="KG Primary Penmanship"/>
              </a:rPr>
              <a:t> </a:t>
            </a:r>
            <a:r>
              <a:rPr lang="en-US" sz="3319" dirty="0" err="1">
                <a:solidFill>
                  <a:srgbClr val="000000"/>
                </a:solidFill>
                <a:latin typeface="KG Primary Penmanship"/>
              </a:rPr>
              <a:t>gerektiren</a:t>
            </a:r>
            <a:r>
              <a:rPr lang="en-US" sz="3319" dirty="0">
                <a:solidFill>
                  <a:srgbClr val="000000"/>
                </a:solidFill>
                <a:latin typeface="KG Primary Penmanship"/>
              </a:rPr>
              <a:t> </a:t>
            </a:r>
            <a:r>
              <a:rPr lang="en-US" sz="3319" dirty="0" err="1">
                <a:solidFill>
                  <a:srgbClr val="000000"/>
                </a:solidFill>
                <a:latin typeface="KG Primary Penmanship"/>
              </a:rPr>
              <a:t>görevleri</a:t>
            </a:r>
            <a:r>
              <a:rPr lang="en-US" sz="3319" dirty="0">
                <a:solidFill>
                  <a:srgbClr val="000000"/>
                </a:solidFill>
                <a:latin typeface="KG Primary Penmanship"/>
              </a:rPr>
              <a:t> </a:t>
            </a:r>
            <a:r>
              <a:rPr lang="en-US" sz="3319" dirty="0" err="1">
                <a:solidFill>
                  <a:srgbClr val="000000"/>
                </a:solidFill>
                <a:latin typeface="KG Primary Penmanship"/>
              </a:rPr>
              <a:t>yerine</a:t>
            </a:r>
            <a:r>
              <a:rPr lang="en-US" sz="3319" dirty="0">
                <a:solidFill>
                  <a:srgbClr val="000000"/>
                </a:solidFill>
                <a:latin typeface="KG Primary Penmanship"/>
              </a:rPr>
              <a:t> </a:t>
            </a:r>
            <a:r>
              <a:rPr lang="en-US" sz="3319" dirty="0" err="1">
                <a:solidFill>
                  <a:srgbClr val="000000"/>
                </a:solidFill>
                <a:latin typeface="KG Primary Penmanship"/>
              </a:rPr>
              <a:t>getirebilen</a:t>
            </a:r>
            <a:r>
              <a:rPr lang="en-US" sz="3319" dirty="0">
                <a:solidFill>
                  <a:srgbClr val="000000"/>
                </a:solidFill>
                <a:latin typeface="KG Primary Penmanship"/>
              </a:rPr>
              <a:t> </a:t>
            </a:r>
            <a:r>
              <a:rPr lang="en-US" sz="3319" dirty="0" err="1">
                <a:solidFill>
                  <a:srgbClr val="000000"/>
                </a:solidFill>
                <a:latin typeface="KG Primary Penmanship"/>
              </a:rPr>
              <a:t>bilgisayar</a:t>
            </a:r>
            <a:r>
              <a:rPr lang="en-US" sz="3319" dirty="0">
                <a:solidFill>
                  <a:srgbClr val="000000"/>
                </a:solidFill>
                <a:latin typeface="KG Primary Penmanship"/>
              </a:rPr>
              <a:t> </a:t>
            </a:r>
            <a:r>
              <a:rPr lang="en-US" sz="3319" dirty="0" err="1">
                <a:solidFill>
                  <a:srgbClr val="000000"/>
                </a:solidFill>
                <a:latin typeface="KG Primary Penmanship"/>
              </a:rPr>
              <a:t>sistemleri</a:t>
            </a:r>
            <a:r>
              <a:rPr lang="en-US" sz="3319" dirty="0">
                <a:solidFill>
                  <a:srgbClr val="000000"/>
                </a:solidFill>
                <a:latin typeface="KG Primary Penmanship"/>
              </a:rPr>
              <a:t> </a:t>
            </a:r>
            <a:r>
              <a:rPr lang="en-US" sz="3319" dirty="0" err="1">
                <a:solidFill>
                  <a:srgbClr val="000000"/>
                </a:solidFill>
                <a:latin typeface="KG Primary Penmanship"/>
              </a:rPr>
              <a:t>olarak</a:t>
            </a:r>
            <a:r>
              <a:rPr lang="en-US" sz="3319" dirty="0">
                <a:solidFill>
                  <a:srgbClr val="000000"/>
                </a:solidFill>
                <a:latin typeface="KG Primary Penmanship"/>
              </a:rPr>
              <a:t> </a:t>
            </a:r>
            <a:r>
              <a:rPr lang="en-US" sz="3319" dirty="0" err="1">
                <a:solidFill>
                  <a:srgbClr val="000000"/>
                </a:solidFill>
                <a:latin typeface="KG Primary Penmanship"/>
              </a:rPr>
              <a:t>tanımlanmaktadır</a:t>
            </a:r>
            <a:r>
              <a:rPr lang="en-US" sz="3319" dirty="0">
                <a:solidFill>
                  <a:srgbClr val="000000"/>
                </a:solidFill>
                <a:latin typeface="KG Primary Penmanship"/>
              </a:rPr>
              <a:t>.</a:t>
            </a:r>
          </a:p>
        </p:txBody>
      </p:sp>
      <p:sp>
        <p:nvSpPr>
          <p:cNvPr id="13" name="TextBox 13"/>
          <p:cNvSpPr txBox="1"/>
          <p:nvPr/>
        </p:nvSpPr>
        <p:spPr>
          <a:xfrm rot="-817307">
            <a:off x="8312800" y="4500634"/>
            <a:ext cx="2945883" cy="696756"/>
          </a:xfrm>
          <a:prstGeom prst="rect">
            <a:avLst/>
          </a:prstGeom>
        </p:spPr>
        <p:txBody>
          <a:bodyPr lIns="0" tIns="0" rIns="0" bIns="0" rtlCol="0" anchor="t">
            <a:spAutoFit/>
          </a:bodyPr>
          <a:lstStyle/>
          <a:p>
            <a:pPr algn="ctr">
              <a:lnSpc>
                <a:spcPts val="2819"/>
              </a:lnSpc>
              <a:spcBef>
                <a:spcPct val="0"/>
              </a:spcBef>
            </a:pPr>
            <a:r>
              <a:rPr lang="en-US" sz="2014" spc="-80">
                <a:solidFill>
                  <a:srgbClr val="000000"/>
                </a:solidFill>
                <a:latin typeface="Carollo Playscript"/>
              </a:rPr>
              <a:t>Veya şu şekilde tanımlanabilir</a:t>
            </a:r>
          </a:p>
        </p:txBody>
      </p:sp>
      <p:sp>
        <p:nvSpPr>
          <p:cNvPr id="14" name="TextBox 14"/>
          <p:cNvSpPr txBox="1"/>
          <p:nvPr/>
        </p:nvSpPr>
        <p:spPr>
          <a:xfrm>
            <a:off x="13185568" y="5191125"/>
            <a:ext cx="4450211" cy="2547637"/>
          </a:xfrm>
          <a:prstGeom prst="rect">
            <a:avLst/>
          </a:prstGeom>
        </p:spPr>
        <p:txBody>
          <a:bodyPr lIns="0" tIns="0" rIns="0" bIns="0" rtlCol="0" anchor="t">
            <a:spAutoFit/>
          </a:bodyPr>
          <a:lstStyle/>
          <a:p>
            <a:pPr marL="716638" lvl="1" indent="-358319">
              <a:lnSpc>
                <a:spcPts val="3319"/>
              </a:lnSpc>
              <a:buFont typeface="Arial"/>
              <a:buChar char="•"/>
            </a:pPr>
            <a:r>
              <a:rPr lang="en-US" sz="3319">
                <a:solidFill>
                  <a:srgbClr val="000000"/>
                </a:solidFill>
                <a:latin typeface="KG Primary Penmanship"/>
              </a:rPr>
              <a:t>Bir görevi gerçekleştirirken insan beyni gibi öğrenme fonksiyonunu gerçekleştiren bilgisayar sistemleridir</a:t>
            </a:r>
          </a:p>
        </p:txBody>
      </p:sp>
      <p:sp>
        <p:nvSpPr>
          <p:cNvPr id="15" name="TextBox 15"/>
          <p:cNvSpPr txBox="1"/>
          <p:nvPr/>
        </p:nvSpPr>
        <p:spPr>
          <a:xfrm rot="-817307">
            <a:off x="12384300" y="4500634"/>
            <a:ext cx="2945883" cy="696756"/>
          </a:xfrm>
          <a:prstGeom prst="rect">
            <a:avLst/>
          </a:prstGeom>
        </p:spPr>
        <p:txBody>
          <a:bodyPr lIns="0" tIns="0" rIns="0" bIns="0" rtlCol="0" anchor="t">
            <a:spAutoFit/>
          </a:bodyPr>
          <a:lstStyle/>
          <a:p>
            <a:pPr algn="ctr">
              <a:lnSpc>
                <a:spcPts val="2819"/>
              </a:lnSpc>
            </a:pPr>
            <a:r>
              <a:rPr lang="en-US" sz="2014" spc="-80">
                <a:solidFill>
                  <a:srgbClr val="000000"/>
                </a:solidFill>
                <a:latin typeface="Carollo Playscript"/>
              </a:rPr>
              <a:t>Yani kısaca </a:t>
            </a:r>
          </a:p>
          <a:p>
            <a:pPr algn="ctr">
              <a:lnSpc>
                <a:spcPts val="2819"/>
              </a:lnSpc>
              <a:spcBef>
                <a:spcPct val="0"/>
              </a:spcBef>
            </a:pPr>
            <a:r>
              <a:rPr lang="en-US" sz="2014" spc="-80">
                <a:solidFill>
                  <a:srgbClr val="000000"/>
                </a:solidFill>
                <a:latin typeface="Carollo Playscript"/>
              </a:rPr>
              <a:t>YAPAY ZEKA: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500787"/>
            <a:ext cx="16230600" cy="1419743"/>
            <a:chOff x="0" y="0"/>
            <a:chExt cx="4274726" cy="373924"/>
          </a:xfrm>
        </p:grpSpPr>
        <p:sp>
          <p:nvSpPr>
            <p:cNvPr id="6" name="Freeform 6"/>
            <p:cNvSpPr/>
            <p:nvPr/>
          </p:nvSpPr>
          <p:spPr>
            <a:xfrm>
              <a:off x="0" y="0"/>
              <a:ext cx="4274726" cy="373924"/>
            </a:xfrm>
            <a:custGeom>
              <a:avLst/>
              <a:gdLst/>
              <a:ahLst/>
              <a:cxnLst/>
              <a:rect l="l" t="t" r="r" b="b"/>
              <a:pathLst>
                <a:path w="4274726" h="373924">
                  <a:moveTo>
                    <a:pt x="0" y="0"/>
                  </a:moveTo>
                  <a:lnTo>
                    <a:pt x="4274726" y="0"/>
                  </a:lnTo>
                  <a:lnTo>
                    <a:pt x="4274726" y="373924"/>
                  </a:lnTo>
                  <a:lnTo>
                    <a:pt x="0" y="373924"/>
                  </a:lnTo>
                  <a:close/>
                </a:path>
              </a:pathLst>
            </a:custGeom>
            <a:solidFill>
              <a:srgbClr val="C1BFF4"/>
            </a:solidFill>
          </p:spPr>
        </p:sp>
        <p:sp>
          <p:nvSpPr>
            <p:cNvPr id="7" name="TextBox 7"/>
            <p:cNvSpPr txBox="1"/>
            <p:nvPr/>
          </p:nvSpPr>
          <p:spPr>
            <a:xfrm>
              <a:off x="0" y="-38100"/>
              <a:ext cx="4274726" cy="41202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82589" y="2101505"/>
            <a:ext cx="16230600" cy="1419743"/>
            <a:chOff x="0" y="0"/>
            <a:chExt cx="4274726" cy="373924"/>
          </a:xfrm>
        </p:grpSpPr>
        <p:sp>
          <p:nvSpPr>
            <p:cNvPr id="9" name="Freeform 9"/>
            <p:cNvSpPr/>
            <p:nvPr/>
          </p:nvSpPr>
          <p:spPr>
            <a:xfrm>
              <a:off x="0" y="0"/>
              <a:ext cx="4274726" cy="373924"/>
            </a:xfrm>
            <a:custGeom>
              <a:avLst/>
              <a:gdLst/>
              <a:ahLst/>
              <a:cxnLst/>
              <a:rect l="l" t="t" r="r" b="b"/>
              <a:pathLst>
                <a:path w="4274726" h="373924">
                  <a:moveTo>
                    <a:pt x="0" y="0"/>
                  </a:moveTo>
                  <a:lnTo>
                    <a:pt x="4274726" y="0"/>
                  </a:lnTo>
                  <a:lnTo>
                    <a:pt x="4274726" y="373924"/>
                  </a:lnTo>
                  <a:lnTo>
                    <a:pt x="0" y="373924"/>
                  </a:lnTo>
                  <a:close/>
                </a:path>
              </a:pathLst>
            </a:custGeom>
            <a:solidFill>
              <a:srgbClr val="FFDA89"/>
            </a:solidFill>
          </p:spPr>
        </p:sp>
        <p:sp>
          <p:nvSpPr>
            <p:cNvPr id="10" name="TextBox 10"/>
            <p:cNvSpPr txBox="1"/>
            <p:nvPr/>
          </p:nvSpPr>
          <p:spPr>
            <a:xfrm>
              <a:off x="0" y="-38100"/>
              <a:ext cx="4274726" cy="412024"/>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28700" y="3708988"/>
            <a:ext cx="16230600" cy="1434512"/>
            <a:chOff x="0" y="0"/>
            <a:chExt cx="4274726" cy="377814"/>
          </a:xfrm>
        </p:grpSpPr>
        <p:sp>
          <p:nvSpPr>
            <p:cNvPr id="12" name="Freeform 12"/>
            <p:cNvSpPr/>
            <p:nvPr/>
          </p:nvSpPr>
          <p:spPr>
            <a:xfrm>
              <a:off x="0" y="0"/>
              <a:ext cx="4274726" cy="377814"/>
            </a:xfrm>
            <a:custGeom>
              <a:avLst/>
              <a:gdLst/>
              <a:ahLst/>
              <a:cxnLst/>
              <a:rect l="l" t="t" r="r" b="b"/>
              <a:pathLst>
                <a:path w="4274726" h="377814">
                  <a:moveTo>
                    <a:pt x="0" y="0"/>
                  </a:moveTo>
                  <a:lnTo>
                    <a:pt x="4274726" y="0"/>
                  </a:lnTo>
                  <a:lnTo>
                    <a:pt x="4274726" y="377814"/>
                  </a:lnTo>
                  <a:lnTo>
                    <a:pt x="0" y="377814"/>
                  </a:lnTo>
                  <a:close/>
                </a:path>
              </a:pathLst>
            </a:custGeom>
            <a:solidFill>
              <a:srgbClr val="C1BFF4"/>
            </a:solidFill>
          </p:spPr>
        </p:sp>
        <p:sp>
          <p:nvSpPr>
            <p:cNvPr id="13" name="TextBox 13"/>
            <p:cNvSpPr txBox="1"/>
            <p:nvPr/>
          </p:nvSpPr>
          <p:spPr>
            <a:xfrm>
              <a:off x="0" y="-38100"/>
              <a:ext cx="4274726" cy="41591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028700" y="5334000"/>
            <a:ext cx="16230600" cy="1434512"/>
            <a:chOff x="0" y="0"/>
            <a:chExt cx="4274726" cy="377814"/>
          </a:xfrm>
        </p:grpSpPr>
        <p:sp>
          <p:nvSpPr>
            <p:cNvPr id="15" name="Freeform 15"/>
            <p:cNvSpPr/>
            <p:nvPr/>
          </p:nvSpPr>
          <p:spPr>
            <a:xfrm>
              <a:off x="0" y="0"/>
              <a:ext cx="4274726" cy="377814"/>
            </a:xfrm>
            <a:custGeom>
              <a:avLst/>
              <a:gdLst/>
              <a:ahLst/>
              <a:cxnLst/>
              <a:rect l="l" t="t" r="r" b="b"/>
              <a:pathLst>
                <a:path w="4274726" h="377814">
                  <a:moveTo>
                    <a:pt x="0" y="0"/>
                  </a:moveTo>
                  <a:lnTo>
                    <a:pt x="4274726" y="0"/>
                  </a:lnTo>
                  <a:lnTo>
                    <a:pt x="4274726" y="377814"/>
                  </a:lnTo>
                  <a:lnTo>
                    <a:pt x="0" y="377814"/>
                  </a:lnTo>
                  <a:close/>
                </a:path>
              </a:pathLst>
            </a:custGeom>
            <a:solidFill>
              <a:srgbClr val="FFDA89"/>
            </a:solidFill>
          </p:spPr>
        </p:sp>
        <p:sp>
          <p:nvSpPr>
            <p:cNvPr id="16" name="TextBox 16"/>
            <p:cNvSpPr txBox="1"/>
            <p:nvPr/>
          </p:nvSpPr>
          <p:spPr>
            <a:xfrm>
              <a:off x="0" y="-38100"/>
              <a:ext cx="4274726" cy="415914"/>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028700" y="6949487"/>
            <a:ext cx="16184489" cy="1434512"/>
            <a:chOff x="0" y="0"/>
            <a:chExt cx="4262582" cy="377814"/>
          </a:xfrm>
        </p:grpSpPr>
        <p:sp>
          <p:nvSpPr>
            <p:cNvPr id="18" name="Freeform 18"/>
            <p:cNvSpPr/>
            <p:nvPr/>
          </p:nvSpPr>
          <p:spPr>
            <a:xfrm>
              <a:off x="0" y="0"/>
              <a:ext cx="4262582" cy="377814"/>
            </a:xfrm>
            <a:custGeom>
              <a:avLst/>
              <a:gdLst/>
              <a:ahLst/>
              <a:cxnLst/>
              <a:rect l="l" t="t" r="r" b="b"/>
              <a:pathLst>
                <a:path w="4262582" h="377814">
                  <a:moveTo>
                    <a:pt x="0" y="0"/>
                  </a:moveTo>
                  <a:lnTo>
                    <a:pt x="4262582" y="0"/>
                  </a:lnTo>
                  <a:lnTo>
                    <a:pt x="4262582" y="377814"/>
                  </a:lnTo>
                  <a:lnTo>
                    <a:pt x="0" y="377814"/>
                  </a:lnTo>
                  <a:close/>
                </a:path>
              </a:pathLst>
            </a:custGeom>
            <a:solidFill>
              <a:srgbClr val="C1BFF4"/>
            </a:solidFill>
          </p:spPr>
        </p:sp>
        <p:sp>
          <p:nvSpPr>
            <p:cNvPr id="19" name="TextBox 19"/>
            <p:cNvSpPr txBox="1"/>
            <p:nvPr/>
          </p:nvSpPr>
          <p:spPr>
            <a:xfrm>
              <a:off x="0" y="-38100"/>
              <a:ext cx="4262582" cy="415914"/>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982589" y="8574499"/>
            <a:ext cx="16230600" cy="966039"/>
            <a:chOff x="0" y="0"/>
            <a:chExt cx="4274726" cy="254430"/>
          </a:xfrm>
        </p:grpSpPr>
        <p:sp>
          <p:nvSpPr>
            <p:cNvPr id="21" name="Freeform 21"/>
            <p:cNvSpPr/>
            <p:nvPr/>
          </p:nvSpPr>
          <p:spPr>
            <a:xfrm>
              <a:off x="0" y="0"/>
              <a:ext cx="4274726" cy="254430"/>
            </a:xfrm>
            <a:custGeom>
              <a:avLst/>
              <a:gdLst/>
              <a:ahLst/>
              <a:cxnLst/>
              <a:rect l="l" t="t" r="r" b="b"/>
              <a:pathLst>
                <a:path w="4274726" h="254430">
                  <a:moveTo>
                    <a:pt x="0" y="0"/>
                  </a:moveTo>
                  <a:lnTo>
                    <a:pt x="4274726" y="0"/>
                  </a:lnTo>
                  <a:lnTo>
                    <a:pt x="4274726" y="254430"/>
                  </a:lnTo>
                  <a:lnTo>
                    <a:pt x="0" y="254430"/>
                  </a:lnTo>
                  <a:close/>
                </a:path>
              </a:pathLst>
            </a:custGeom>
            <a:solidFill>
              <a:srgbClr val="C1BFF4"/>
            </a:solidFill>
          </p:spPr>
        </p:sp>
        <p:sp>
          <p:nvSpPr>
            <p:cNvPr id="22" name="TextBox 22"/>
            <p:cNvSpPr txBox="1"/>
            <p:nvPr/>
          </p:nvSpPr>
          <p:spPr>
            <a:xfrm>
              <a:off x="0" y="-28575"/>
              <a:ext cx="4274726" cy="283005"/>
            </a:xfrm>
            <a:prstGeom prst="rect">
              <a:avLst/>
            </a:prstGeom>
          </p:spPr>
          <p:txBody>
            <a:bodyPr lIns="50800" tIns="50800" rIns="50800" bIns="50800" rtlCol="0" anchor="ctr"/>
            <a:lstStyle/>
            <a:p>
              <a:pPr algn="ctr">
                <a:lnSpc>
                  <a:spcPts val="1400"/>
                </a:lnSpc>
              </a:pPr>
              <a:endParaRPr/>
            </a:p>
          </p:txBody>
        </p:sp>
      </p:grpSp>
      <p:sp>
        <p:nvSpPr>
          <p:cNvPr id="23" name="Freeform 23"/>
          <p:cNvSpPr/>
          <p:nvPr/>
        </p:nvSpPr>
        <p:spPr>
          <a:xfrm>
            <a:off x="15773626" y="13612"/>
            <a:ext cx="2224185" cy="2224185"/>
          </a:xfrm>
          <a:custGeom>
            <a:avLst/>
            <a:gdLst/>
            <a:ahLst/>
            <a:cxnLst/>
            <a:rect l="l" t="t" r="r" b="b"/>
            <a:pathLst>
              <a:path w="2224185" h="2224185">
                <a:moveTo>
                  <a:pt x="0" y="0"/>
                </a:moveTo>
                <a:lnTo>
                  <a:pt x="2224185" y="0"/>
                </a:lnTo>
                <a:lnTo>
                  <a:pt x="2224185" y="2224184"/>
                </a:lnTo>
                <a:lnTo>
                  <a:pt x="0" y="2224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TextBox 24"/>
          <p:cNvSpPr txBox="1"/>
          <p:nvPr/>
        </p:nvSpPr>
        <p:spPr>
          <a:xfrm>
            <a:off x="1402281" y="722803"/>
            <a:ext cx="15483437" cy="870936"/>
          </a:xfrm>
          <a:prstGeom prst="rect">
            <a:avLst/>
          </a:prstGeom>
        </p:spPr>
        <p:txBody>
          <a:bodyPr lIns="0" tIns="0" rIns="0" bIns="0" rtlCol="0" anchor="t">
            <a:spAutoFit/>
          </a:bodyPr>
          <a:lstStyle/>
          <a:p>
            <a:pPr>
              <a:lnSpc>
                <a:spcPts val="7120"/>
              </a:lnSpc>
            </a:pPr>
            <a:r>
              <a:rPr lang="en-US" sz="5086">
                <a:solidFill>
                  <a:srgbClr val="000000"/>
                </a:solidFill>
                <a:latin typeface="Francois One"/>
              </a:rPr>
              <a:t>YAPAY ZEKÂ BILEŞENLERI NELERDIR? </a:t>
            </a:r>
          </a:p>
        </p:txBody>
      </p:sp>
      <p:sp>
        <p:nvSpPr>
          <p:cNvPr id="25" name="TextBox 25"/>
          <p:cNvSpPr txBox="1"/>
          <p:nvPr/>
        </p:nvSpPr>
        <p:spPr>
          <a:xfrm>
            <a:off x="1339403" y="2323521"/>
            <a:ext cx="14754823" cy="870936"/>
          </a:xfrm>
          <a:prstGeom prst="rect">
            <a:avLst/>
          </a:prstGeom>
        </p:spPr>
        <p:txBody>
          <a:bodyPr lIns="0" tIns="0" rIns="0" bIns="0" rtlCol="0" anchor="t">
            <a:spAutoFit/>
          </a:bodyPr>
          <a:lstStyle/>
          <a:p>
            <a:pPr algn="ctr">
              <a:lnSpc>
                <a:spcPts val="7120"/>
              </a:lnSpc>
            </a:pPr>
            <a:r>
              <a:rPr lang="en-US" sz="5086">
                <a:solidFill>
                  <a:srgbClr val="000000"/>
                </a:solidFill>
                <a:latin typeface="Francois One"/>
              </a:rPr>
              <a:t>YAPAY ZEKÂDA PROBLEM ÇÖZÜM ŞEKILLERI NELERDIR?</a:t>
            </a:r>
          </a:p>
        </p:txBody>
      </p:sp>
      <p:sp>
        <p:nvSpPr>
          <p:cNvPr id="26" name="TextBox 26"/>
          <p:cNvSpPr txBox="1"/>
          <p:nvPr/>
        </p:nvSpPr>
        <p:spPr>
          <a:xfrm>
            <a:off x="1402281" y="3937588"/>
            <a:ext cx="14971097" cy="870936"/>
          </a:xfrm>
          <a:prstGeom prst="rect">
            <a:avLst/>
          </a:prstGeom>
        </p:spPr>
        <p:txBody>
          <a:bodyPr lIns="0" tIns="0" rIns="0" bIns="0" rtlCol="0" anchor="t">
            <a:spAutoFit/>
          </a:bodyPr>
          <a:lstStyle/>
          <a:p>
            <a:pPr>
              <a:lnSpc>
                <a:spcPts val="7120"/>
              </a:lnSpc>
            </a:pPr>
            <a:r>
              <a:rPr lang="en-US" sz="5086">
                <a:solidFill>
                  <a:srgbClr val="000000"/>
                </a:solidFill>
                <a:latin typeface="Francois One"/>
              </a:rPr>
              <a:t>YAPAY ZEKÂ ILE NERELERDE KARŞILAŞABILIRIZ? </a:t>
            </a:r>
          </a:p>
        </p:txBody>
      </p:sp>
      <p:sp>
        <p:nvSpPr>
          <p:cNvPr id="27" name="TextBox 27"/>
          <p:cNvSpPr txBox="1"/>
          <p:nvPr/>
        </p:nvSpPr>
        <p:spPr>
          <a:xfrm>
            <a:off x="1385514" y="5671986"/>
            <a:ext cx="15339227" cy="722345"/>
          </a:xfrm>
          <a:prstGeom prst="rect">
            <a:avLst/>
          </a:prstGeom>
        </p:spPr>
        <p:txBody>
          <a:bodyPr lIns="0" tIns="0" rIns="0" bIns="0" rtlCol="0" anchor="t">
            <a:spAutoFit/>
          </a:bodyPr>
          <a:lstStyle/>
          <a:p>
            <a:pPr>
              <a:lnSpc>
                <a:spcPts val="5860"/>
              </a:lnSpc>
            </a:pPr>
            <a:r>
              <a:rPr lang="en-US" sz="4186">
                <a:solidFill>
                  <a:srgbClr val="000000"/>
                </a:solidFill>
                <a:latin typeface="Francois One"/>
              </a:rPr>
              <a:t>ROBOTLAR YAPAY ZEKÂ ILE DÜNYAYI ELE GEÇIREBILIRLER MI? </a:t>
            </a:r>
          </a:p>
        </p:txBody>
      </p:sp>
      <p:sp>
        <p:nvSpPr>
          <p:cNvPr id="28" name="TextBox 28"/>
          <p:cNvSpPr txBox="1"/>
          <p:nvPr/>
        </p:nvSpPr>
        <p:spPr>
          <a:xfrm>
            <a:off x="1422329" y="7197137"/>
            <a:ext cx="15836971" cy="722345"/>
          </a:xfrm>
          <a:prstGeom prst="rect">
            <a:avLst/>
          </a:prstGeom>
        </p:spPr>
        <p:txBody>
          <a:bodyPr lIns="0" tIns="0" rIns="0" bIns="0" rtlCol="0" anchor="t">
            <a:spAutoFit/>
          </a:bodyPr>
          <a:lstStyle/>
          <a:p>
            <a:pPr>
              <a:lnSpc>
                <a:spcPts val="5860"/>
              </a:lnSpc>
            </a:pPr>
            <a:r>
              <a:rPr lang="en-US" sz="4186">
                <a:solidFill>
                  <a:srgbClr val="000000"/>
                </a:solidFill>
                <a:latin typeface="Francois One"/>
              </a:rPr>
              <a:t>YAPAY ZEKÂ INSAN BEYNINI NASIL TAKLIT EDIYOR? </a:t>
            </a:r>
          </a:p>
        </p:txBody>
      </p:sp>
      <p:sp>
        <p:nvSpPr>
          <p:cNvPr id="29" name="TextBox 29"/>
          <p:cNvSpPr txBox="1"/>
          <p:nvPr/>
        </p:nvSpPr>
        <p:spPr>
          <a:xfrm>
            <a:off x="1339403" y="8633481"/>
            <a:ext cx="15483437" cy="762350"/>
          </a:xfrm>
          <a:prstGeom prst="rect">
            <a:avLst/>
          </a:prstGeom>
        </p:spPr>
        <p:txBody>
          <a:bodyPr lIns="0" tIns="0" rIns="0" bIns="0" rtlCol="0" anchor="t">
            <a:spAutoFit/>
          </a:bodyPr>
          <a:lstStyle/>
          <a:p>
            <a:pPr>
              <a:lnSpc>
                <a:spcPts val="6280"/>
              </a:lnSpc>
            </a:pPr>
            <a:r>
              <a:rPr lang="en-US" sz="4486">
                <a:solidFill>
                  <a:srgbClr val="000000"/>
                </a:solidFill>
                <a:latin typeface="Francois One"/>
              </a:rPr>
              <a:t>YAPAY ZEKÂ HAYATIMIZI NASIL ŞEKILLENDIRECEK?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E4C98"/>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262357" y="1028700"/>
            <a:ext cx="9996943" cy="8229600"/>
            <a:chOff x="0" y="0"/>
            <a:chExt cx="2632940" cy="2167467"/>
          </a:xfrm>
        </p:grpSpPr>
        <p:sp>
          <p:nvSpPr>
            <p:cNvPr id="6" name="Freeform 6"/>
            <p:cNvSpPr/>
            <p:nvPr/>
          </p:nvSpPr>
          <p:spPr>
            <a:xfrm>
              <a:off x="0" y="0"/>
              <a:ext cx="2632940" cy="2167467"/>
            </a:xfrm>
            <a:custGeom>
              <a:avLst/>
              <a:gdLst/>
              <a:ahLst/>
              <a:cxnLst/>
              <a:rect l="l" t="t" r="r" b="b"/>
              <a:pathLst>
                <a:path w="2632940" h="2167467">
                  <a:moveTo>
                    <a:pt x="0" y="0"/>
                  </a:moveTo>
                  <a:lnTo>
                    <a:pt x="2632940" y="0"/>
                  </a:lnTo>
                  <a:lnTo>
                    <a:pt x="2632940" y="2167467"/>
                  </a:lnTo>
                  <a:lnTo>
                    <a:pt x="0" y="2167467"/>
                  </a:lnTo>
                  <a:close/>
                </a:path>
              </a:pathLst>
            </a:custGeom>
            <a:solidFill>
              <a:srgbClr val="C1BFF4"/>
            </a:solidFill>
          </p:spPr>
        </p:sp>
        <p:sp>
          <p:nvSpPr>
            <p:cNvPr id="7" name="TextBox 7"/>
            <p:cNvSpPr txBox="1"/>
            <p:nvPr/>
          </p:nvSpPr>
          <p:spPr>
            <a:xfrm>
              <a:off x="0" y="-38100"/>
              <a:ext cx="2632940" cy="220556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160598" y="1028700"/>
            <a:ext cx="5370274" cy="4486416"/>
          </a:xfrm>
          <a:custGeom>
            <a:avLst/>
            <a:gdLst/>
            <a:ahLst/>
            <a:cxnLst/>
            <a:rect l="l" t="t" r="r" b="b"/>
            <a:pathLst>
              <a:path w="5370274" h="4486416">
                <a:moveTo>
                  <a:pt x="0" y="0"/>
                </a:moveTo>
                <a:lnTo>
                  <a:pt x="5370274" y="0"/>
                </a:lnTo>
                <a:lnTo>
                  <a:pt x="5370274" y="4486416"/>
                </a:lnTo>
                <a:lnTo>
                  <a:pt x="0" y="44864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7669491" y="1244138"/>
            <a:ext cx="9182676" cy="1766286"/>
          </a:xfrm>
          <a:prstGeom prst="rect">
            <a:avLst/>
          </a:prstGeom>
        </p:spPr>
        <p:txBody>
          <a:bodyPr lIns="0" tIns="0" rIns="0" bIns="0" rtlCol="0" anchor="t">
            <a:spAutoFit/>
          </a:bodyPr>
          <a:lstStyle/>
          <a:p>
            <a:pPr>
              <a:lnSpc>
                <a:spcPts val="7120"/>
              </a:lnSpc>
            </a:pPr>
            <a:r>
              <a:rPr lang="en-US" sz="5086" u="sng" dirty="0">
                <a:solidFill>
                  <a:srgbClr val="000000"/>
                </a:solidFill>
                <a:latin typeface="Francois One"/>
                <a:hlinkClick r:id="rId4" tooltip="https://www.youtube.com/watch?v=kYXZn1TApac"/>
              </a:rPr>
              <a:t>YAPAY ZEKA İLE İLG</a:t>
            </a:r>
            <a:r>
              <a:rPr lang="tr-TR" sz="5086" u="sng" dirty="0">
                <a:solidFill>
                  <a:srgbClr val="000000"/>
                </a:solidFill>
                <a:latin typeface="Francois One"/>
                <a:hlinkClick r:id="rId4" tooltip="https://www.youtube.com/watch?v=kYXZn1TApac"/>
              </a:rPr>
              <a:t>İ</a:t>
            </a:r>
            <a:r>
              <a:rPr lang="en-US" sz="5086" u="sng" dirty="0">
                <a:solidFill>
                  <a:srgbClr val="000000"/>
                </a:solidFill>
                <a:latin typeface="Francois One"/>
                <a:hlinkClick r:id="rId4" tooltip="https://www.youtube.com/watch?v=kYXZn1TApac"/>
              </a:rPr>
              <a:t>L</a:t>
            </a:r>
            <a:r>
              <a:rPr lang="tr-TR" sz="5086" u="sng" dirty="0">
                <a:solidFill>
                  <a:srgbClr val="000000"/>
                </a:solidFill>
                <a:latin typeface="Francois One"/>
                <a:hlinkClick r:id="rId4" tooltip="https://www.youtube.com/watch?v=kYXZn1TApac"/>
              </a:rPr>
              <a:t>İ</a:t>
            </a:r>
            <a:r>
              <a:rPr lang="en-US" sz="5086" u="sng" dirty="0">
                <a:solidFill>
                  <a:srgbClr val="000000"/>
                </a:solidFill>
                <a:latin typeface="Francois One"/>
                <a:hlinkClick r:id="rId4" tooltip="https://www.youtube.com/watch?v=kYXZn1TApac"/>
              </a:rPr>
              <a:t> KISA B</a:t>
            </a:r>
            <a:r>
              <a:rPr lang="tr-TR" sz="5086" u="sng" dirty="0">
                <a:solidFill>
                  <a:srgbClr val="000000"/>
                </a:solidFill>
                <a:latin typeface="Francois One"/>
                <a:hlinkClick r:id="rId4" tooltip="https://www.youtube.com/watch?v=kYXZn1TApac"/>
              </a:rPr>
              <a:t>İ</a:t>
            </a:r>
            <a:r>
              <a:rPr lang="en-US" sz="5086" u="sng" dirty="0">
                <a:solidFill>
                  <a:srgbClr val="000000"/>
                </a:solidFill>
                <a:latin typeface="Francois One"/>
                <a:hlinkClick r:id="rId4" tooltip="https://www.youtube.com/watch?v=kYXZn1TApac"/>
              </a:rPr>
              <a:t>R TANITIM V</a:t>
            </a:r>
            <a:r>
              <a:rPr lang="tr-TR" sz="5086" u="sng" dirty="0">
                <a:solidFill>
                  <a:srgbClr val="000000"/>
                </a:solidFill>
                <a:latin typeface="Francois One"/>
                <a:hlinkClick r:id="rId4" tooltip="https://www.youtube.com/watch?v=kYXZn1TApac"/>
              </a:rPr>
              <a:t>İ</a:t>
            </a:r>
            <a:r>
              <a:rPr lang="en-US" sz="5086" u="sng" dirty="0">
                <a:solidFill>
                  <a:srgbClr val="000000"/>
                </a:solidFill>
                <a:latin typeface="Francois One"/>
                <a:hlinkClick r:id="rId4" tooltip="https://www.youtube.com/watch?v=kYXZn1TApac"/>
              </a:rPr>
              <a:t>DEOSU</a:t>
            </a:r>
          </a:p>
        </p:txBody>
      </p:sp>
      <p:grpSp>
        <p:nvGrpSpPr>
          <p:cNvPr id="10" name="Group 10"/>
          <p:cNvGrpSpPr/>
          <p:nvPr/>
        </p:nvGrpSpPr>
        <p:grpSpPr>
          <a:xfrm>
            <a:off x="9994798" y="3417949"/>
            <a:ext cx="4532061" cy="4532061"/>
            <a:chOff x="0" y="0"/>
            <a:chExt cx="6042747" cy="6042747"/>
          </a:xfrm>
        </p:grpSpPr>
        <p:sp>
          <p:nvSpPr>
            <p:cNvPr id="11" name="Freeform 11"/>
            <p:cNvSpPr/>
            <p:nvPr/>
          </p:nvSpPr>
          <p:spPr>
            <a:xfrm>
              <a:off x="0" y="0"/>
              <a:ext cx="6042747" cy="6042747"/>
            </a:xfrm>
            <a:custGeom>
              <a:avLst/>
              <a:gdLst/>
              <a:ahLst/>
              <a:cxnLst/>
              <a:rect l="l" t="t" r="r" b="b"/>
              <a:pathLst>
                <a:path w="6042747" h="6042747">
                  <a:moveTo>
                    <a:pt x="0" y="0"/>
                  </a:moveTo>
                  <a:lnTo>
                    <a:pt x="6042747" y="0"/>
                  </a:lnTo>
                  <a:lnTo>
                    <a:pt x="6042747" y="6042747"/>
                  </a:lnTo>
                  <a:lnTo>
                    <a:pt x="0" y="60427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pic>
        <p:nvPicPr>
          <p:cNvPr id="12" name="Picture 12"/>
          <p:cNvPicPr>
            <a:picLocks noChangeAspect="1"/>
          </p:cNvPicPr>
          <p:nvPr/>
        </p:nvPicPr>
        <p:blipFill>
          <a:blip r:embed="rId7"/>
          <a:srcRect/>
          <a:stretch>
            <a:fillRect/>
          </a:stretch>
        </p:blipFill>
        <p:spPr>
          <a:xfrm rot="-1066551">
            <a:off x="15211070" y="1934055"/>
            <a:ext cx="1434684" cy="1576576"/>
          </a:xfrm>
          <a:prstGeom prst="rect">
            <a:avLst/>
          </a:prstGeom>
        </p:spPr>
      </p:pic>
      <p:grpSp>
        <p:nvGrpSpPr>
          <p:cNvPr id="13" name="Group 13"/>
          <p:cNvGrpSpPr/>
          <p:nvPr/>
        </p:nvGrpSpPr>
        <p:grpSpPr>
          <a:xfrm>
            <a:off x="4798918" y="7086753"/>
            <a:ext cx="1731954" cy="1731954"/>
            <a:chOff x="0" y="0"/>
            <a:chExt cx="2309272" cy="2309272"/>
          </a:xfrm>
        </p:grpSpPr>
        <p:sp>
          <p:nvSpPr>
            <p:cNvPr id="14" name="Freeform 14"/>
            <p:cNvSpPr/>
            <p:nvPr/>
          </p:nvSpPr>
          <p:spPr>
            <a:xfrm>
              <a:off x="0" y="0"/>
              <a:ext cx="2309272" cy="2309272"/>
            </a:xfrm>
            <a:custGeom>
              <a:avLst/>
              <a:gdLst/>
              <a:ahLst/>
              <a:cxnLst/>
              <a:rect l="l" t="t" r="r" b="b"/>
              <a:pathLst>
                <a:path w="2309272" h="2309272">
                  <a:moveTo>
                    <a:pt x="0" y="0"/>
                  </a:moveTo>
                  <a:lnTo>
                    <a:pt x="2309272" y="0"/>
                  </a:lnTo>
                  <a:lnTo>
                    <a:pt x="2309272" y="2309272"/>
                  </a:lnTo>
                  <a:lnTo>
                    <a:pt x="0" y="23092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15" name="Freeform 15"/>
          <p:cNvSpPr/>
          <p:nvPr/>
        </p:nvSpPr>
        <p:spPr>
          <a:xfrm>
            <a:off x="651927" y="6798636"/>
            <a:ext cx="4146991" cy="2799219"/>
          </a:xfrm>
          <a:custGeom>
            <a:avLst/>
            <a:gdLst/>
            <a:ahLst/>
            <a:cxnLst/>
            <a:rect l="l" t="t" r="r" b="b"/>
            <a:pathLst>
              <a:path w="4146991" h="2799219">
                <a:moveTo>
                  <a:pt x="0" y="0"/>
                </a:moveTo>
                <a:lnTo>
                  <a:pt x="4146991" y="0"/>
                </a:lnTo>
                <a:lnTo>
                  <a:pt x="4146991" y="2799219"/>
                </a:lnTo>
                <a:lnTo>
                  <a:pt x="0" y="279921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TextBox 16"/>
          <p:cNvSpPr txBox="1"/>
          <p:nvPr/>
        </p:nvSpPr>
        <p:spPr>
          <a:xfrm>
            <a:off x="11559253" y="8116225"/>
            <a:ext cx="1403152" cy="500392"/>
          </a:xfrm>
          <a:prstGeom prst="rect">
            <a:avLst/>
          </a:prstGeom>
        </p:spPr>
        <p:txBody>
          <a:bodyPr lIns="0" tIns="0" rIns="0" bIns="0" rtlCol="0" anchor="t">
            <a:spAutoFit/>
          </a:bodyPr>
          <a:lstStyle/>
          <a:p>
            <a:pPr algn="ctr">
              <a:lnSpc>
                <a:spcPts val="3919"/>
              </a:lnSpc>
            </a:pPr>
            <a:r>
              <a:rPr lang="en-US" sz="2799">
                <a:solidFill>
                  <a:srgbClr val="000000"/>
                </a:solidFill>
                <a:latin typeface="Arimo Bold"/>
              </a:rPr>
              <a:t>1 dakika</a:t>
            </a:r>
          </a:p>
        </p:txBody>
      </p:sp>
      <p:sp>
        <p:nvSpPr>
          <p:cNvPr id="17" name="TextBox 17"/>
          <p:cNvSpPr txBox="1"/>
          <p:nvPr/>
        </p:nvSpPr>
        <p:spPr>
          <a:xfrm>
            <a:off x="5041711" y="8761557"/>
            <a:ext cx="1246367" cy="426514"/>
          </a:xfrm>
          <a:prstGeom prst="rect">
            <a:avLst/>
          </a:prstGeom>
        </p:spPr>
        <p:txBody>
          <a:bodyPr lIns="0" tIns="0" rIns="0" bIns="0" rtlCol="0" anchor="t">
            <a:spAutoFit/>
          </a:bodyPr>
          <a:lstStyle/>
          <a:p>
            <a:pPr algn="ctr">
              <a:lnSpc>
                <a:spcPts val="3480"/>
              </a:lnSpc>
            </a:pPr>
            <a:r>
              <a:rPr lang="en-US" sz="2486">
                <a:solidFill>
                  <a:srgbClr val="000000"/>
                </a:solidFill>
                <a:latin typeface="Arimo Bold"/>
              </a:rPr>
              <a:t>5 dakika</a:t>
            </a:r>
          </a:p>
        </p:txBody>
      </p:sp>
      <p:sp>
        <p:nvSpPr>
          <p:cNvPr id="18" name="TextBox 18">
            <a:hlinkClick r:id="rId12"/>
          </p:cNvPr>
          <p:cNvSpPr txBox="1"/>
          <p:nvPr/>
        </p:nvSpPr>
        <p:spPr>
          <a:xfrm>
            <a:off x="2287125" y="7514794"/>
            <a:ext cx="2258471" cy="970715"/>
          </a:xfrm>
          <a:prstGeom prst="rect">
            <a:avLst/>
          </a:prstGeom>
        </p:spPr>
        <p:txBody>
          <a:bodyPr lIns="0" tIns="0" rIns="0" bIns="0" rtlCol="0" anchor="t">
            <a:spAutoFit/>
          </a:bodyPr>
          <a:lstStyle/>
          <a:p>
            <a:pPr>
              <a:lnSpc>
                <a:spcPts val="2494"/>
              </a:lnSpc>
            </a:pPr>
            <a:r>
              <a:rPr lang="en-US" sz="2494" u="sng" dirty="0" err="1">
                <a:solidFill>
                  <a:srgbClr val="000000"/>
                </a:solidFill>
                <a:latin typeface="Francois One"/>
              </a:rPr>
              <a:t>Dilerseniz</a:t>
            </a:r>
            <a:r>
              <a:rPr lang="en-US" sz="2494" u="sng" dirty="0">
                <a:solidFill>
                  <a:srgbClr val="000000"/>
                </a:solidFill>
                <a:latin typeface="Francois One"/>
              </a:rPr>
              <a:t> </a:t>
            </a:r>
            <a:r>
              <a:rPr lang="en-US" sz="2494" u="sng" dirty="0" err="1">
                <a:solidFill>
                  <a:srgbClr val="000000"/>
                </a:solidFill>
                <a:latin typeface="Francois One"/>
              </a:rPr>
              <a:t>ders</a:t>
            </a:r>
            <a:r>
              <a:rPr lang="en-US" sz="2494" u="sng" dirty="0">
                <a:solidFill>
                  <a:srgbClr val="000000"/>
                </a:solidFill>
                <a:latin typeface="Francois One"/>
              </a:rPr>
              <a:t> </a:t>
            </a:r>
            <a:r>
              <a:rPr lang="en-US" sz="2494" u="sng" dirty="0" err="1">
                <a:solidFill>
                  <a:srgbClr val="000000"/>
                </a:solidFill>
                <a:latin typeface="Francois One"/>
              </a:rPr>
              <a:t>sonrasında</a:t>
            </a:r>
            <a:r>
              <a:rPr lang="en-US" sz="2494" u="sng" dirty="0">
                <a:solidFill>
                  <a:srgbClr val="000000"/>
                </a:solidFill>
                <a:latin typeface="Francois One"/>
              </a:rPr>
              <a:t> </a:t>
            </a:r>
            <a:r>
              <a:rPr lang="en-US" sz="2494" u="sng" dirty="0" err="1">
                <a:solidFill>
                  <a:srgbClr val="000000"/>
                </a:solidFill>
                <a:latin typeface="Francois One"/>
              </a:rPr>
              <a:t>izleyebilirsiniz</a:t>
            </a:r>
            <a:r>
              <a:rPr lang="en-US" sz="2494" u="sng" dirty="0">
                <a:solidFill>
                  <a:srgbClr val="000000"/>
                </a:solidFill>
                <a:latin typeface="Francois One"/>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E4C98"/>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C1BFF4"/>
            </a:solidFill>
          </p:spPr>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4357197" y="3509783"/>
            <a:ext cx="10035374" cy="3927474"/>
          </a:xfrm>
          <a:custGeom>
            <a:avLst/>
            <a:gdLst/>
            <a:ahLst/>
            <a:cxnLst/>
            <a:rect l="l" t="t" r="r" b="b"/>
            <a:pathLst>
              <a:path w="10035374" h="3927474">
                <a:moveTo>
                  <a:pt x="0" y="0"/>
                </a:moveTo>
                <a:lnTo>
                  <a:pt x="10035374" y="0"/>
                </a:lnTo>
                <a:lnTo>
                  <a:pt x="10035374" y="3927474"/>
                </a:lnTo>
                <a:lnTo>
                  <a:pt x="0" y="3927474"/>
                </a:lnTo>
                <a:lnTo>
                  <a:pt x="0" y="0"/>
                </a:lnTo>
                <a:close/>
              </a:path>
            </a:pathLst>
          </a:custGeom>
          <a:blipFill>
            <a:blip r:embed="rId2"/>
            <a:stretch>
              <a:fillRect/>
            </a:stretch>
          </a:blipFill>
        </p:spPr>
      </p:sp>
      <p:sp>
        <p:nvSpPr>
          <p:cNvPr id="9" name="TextBox 9"/>
          <p:cNvSpPr txBox="1"/>
          <p:nvPr/>
        </p:nvSpPr>
        <p:spPr>
          <a:xfrm>
            <a:off x="1275415" y="1375190"/>
            <a:ext cx="6057309" cy="745840"/>
          </a:xfrm>
          <a:prstGeom prst="rect">
            <a:avLst/>
          </a:prstGeom>
        </p:spPr>
        <p:txBody>
          <a:bodyPr lIns="0" tIns="0" rIns="0" bIns="0" rtlCol="0" anchor="t">
            <a:spAutoFit/>
          </a:bodyPr>
          <a:lstStyle/>
          <a:p>
            <a:pPr>
              <a:lnSpc>
                <a:spcPts val="6140"/>
              </a:lnSpc>
            </a:pPr>
            <a:r>
              <a:rPr lang="en-US" sz="4386">
                <a:solidFill>
                  <a:srgbClr val="000000"/>
                </a:solidFill>
                <a:latin typeface="Francois One"/>
              </a:rPr>
              <a:t>YAPAY ZEKA BILEŞENLERI</a:t>
            </a:r>
          </a:p>
        </p:txBody>
      </p:sp>
      <p:sp>
        <p:nvSpPr>
          <p:cNvPr id="10" name="TextBox 10"/>
          <p:cNvSpPr txBox="1"/>
          <p:nvPr/>
        </p:nvSpPr>
        <p:spPr>
          <a:xfrm>
            <a:off x="1381670" y="2358573"/>
            <a:ext cx="5951053" cy="435460"/>
          </a:xfrm>
          <a:prstGeom prst="rect">
            <a:avLst/>
          </a:prstGeom>
        </p:spPr>
        <p:txBody>
          <a:bodyPr lIns="0" tIns="0" rIns="0" bIns="0" rtlCol="0" anchor="t">
            <a:spAutoFit/>
          </a:bodyPr>
          <a:lstStyle/>
          <a:p>
            <a:pPr marL="705797" lvl="1" indent="-352899">
              <a:lnSpc>
                <a:spcPts val="3269"/>
              </a:lnSpc>
              <a:buFont typeface="Arial"/>
              <a:buChar char="•"/>
            </a:pPr>
            <a:r>
              <a:rPr lang="en-US" sz="3269">
                <a:solidFill>
                  <a:srgbClr val="000000"/>
                </a:solidFill>
                <a:latin typeface="KG Primary Penmanship"/>
              </a:rPr>
              <a:t>Yapay zekâ üç ana bileşenden oluşur.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B927"/>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191475" y="1486219"/>
            <a:ext cx="7314563" cy="7314563"/>
            <a:chOff x="0" y="0"/>
            <a:chExt cx="812800" cy="812800"/>
          </a:xfrm>
        </p:grpSpPr>
        <p:sp>
          <p:nvSpPr>
            <p:cNvPr id="6" name="Freeform 6"/>
            <p:cNvSpPr/>
            <p:nvPr/>
          </p:nvSpPr>
          <p:spPr>
            <a:xfrm>
              <a:off x="0" y="0"/>
              <a:ext cx="812800" cy="812800"/>
            </a:xfrm>
            <a:custGeom>
              <a:avLst/>
              <a:gdLst/>
              <a:ahLst/>
              <a:cxnLst/>
              <a:rect l="l" t="t" r="r" b="b"/>
              <a:pathLst>
                <a:path w="812800" h="812800">
                  <a:moveTo>
                    <a:pt x="65622" y="0"/>
                  </a:moveTo>
                  <a:lnTo>
                    <a:pt x="747178" y="0"/>
                  </a:lnTo>
                  <a:cubicBezTo>
                    <a:pt x="764582" y="0"/>
                    <a:pt x="781273" y="6914"/>
                    <a:pt x="793580" y="19220"/>
                  </a:cubicBezTo>
                  <a:cubicBezTo>
                    <a:pt x="805886" y="31527"/>
                    <a:pt x="812800" y="48218"/>
                    <a:pt x="812800" y="65622"/>
                  </a:cubicBezTo>
                  <a:lnTo>
                    <a:pt x="812800" y="747178"/>
                  </a:lnTo>
                  <a:cubicBezTo>
                    <a:pt x="812800" y="764582"/>
                    <a:pt x="805886" y="781273"/>
                    <a:pt x="793580" y="793580"/>
                  </a:cubicBezTo>
                  <a:cubicBezTo>
                    <a:pt x="781273" y="805886"/>
                    <a:pt x="764582" y="812800"/>
                    <a:pt x="747178" y="812800"/>
                  </a:cubicBezTo>
                  <a:lnTo>
                    <a:pt x="65622" y="812800"/>
                  </a:lnTo>
                  <a:cubicBezTo>
                    <a:pt x="48218" y="812800"/>
                    <a:pt x="31527" y="805886"/>
                    <a:pt x="19220" y="793580"/>
                  </a:cubicBezTo>
                  <a:cubicBezTo>
                    <a:pt x="6914" y="781273"/>
                    <a:pt x="0" y="764582"/>
                    <a:pt x="0" y="747178"/>
                  </a:cubicBezTo>
                  <a:lnTo>
                    <a:pt x="0" y="65622"/>
                  </a:lnTo>
                  <a:cubicBezTo>
                    <a:pt x="0" y="48218"/>
                    <a:pt x="6914" y="31527"/>
                    <a:pt x="19220" y="19220"/>
                  </a:cubicBezTo>
                  <a:cubicBezTo>
                    <a:pt x="31527" y="6914"/>
                    <a:pt x="48218" y="0"/>
                    <a:pt x="65622" y="0"/>
                  </a:cubicBezTo>
                  <a:close/>
                </a:path>
              </a:pathLst>
            </a:custGeom>
            <a:solidFill>
              <a:srgbClr val="FFDA89"/>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917358" y="3229305"/>
            <a:ext cx="4995205" cy="4114800"/>
          </a:xfrm>
          <a:custGeom>
            <a:avLst/>
            <a:gdLst/>
            <a:ahLst/>
            <a:cxnLst/>
            <a:rect l="l" t="t" r="r" b="b"/>
            <a:pathLst>
              <a:path w="4995205" h="4114800">
                <a:moveTo>
                  <a:pt x="0" y="0"/>
                </a:moveTo>
                <a:lnTo>
                  <a:pt x="4995205" y="0"/>
                </a:lnTo>
                <a:lnTo>
                  <a:pt x="499520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4810883" y="1028700"/>
            <a:ext cx="2203359" cy="2200605"/>
          </a:xfrm>
          <a:custGeom>
            <a:avLst/>
            <a:gdLst/>
            <a:ahLst/>
            <a:cxnLst/>
            <a:rect l="l" t="t" r="r" b="b"/>
            <a:pathLst>
              <a:path w="2203359" h="2200605">
                <a:moveTo>
                  <a:pt x="0" y="0"/>
                </a:moveTo>
                <a:lnTo>
                  <a:pt x="2203360" y="0"/>
                </a:lnTo>
                <a:lnTo>
                  <a:pt x="2203360" y="2200605"/>
                </a:lnTo>
                <a:lnTo>
                  <a:pt x="0" y="2200605"/>
                </a:lnTo>
                <a:lnTo>
                  <a:pt x="0" y="0"/>
                </a:lnTo>
                <a:close/>
              </a:path>
            </a:pathLst>
          </a:custGeom>
          <a:blipFill>
            <a:blip r:embed="rId4"/>
            <a:stretch>
              <a:fillRect/>
            </a:stretch>
          </a:blipFill>
        </p:spPr>
      </p:sp>
      <p:sp>
        <p:nvSpPr>
          <p:cNvPr id="10" name="Freeform 10"/>
          <p:cNvSpPr/>
          <p:nvPr/>
        </p:nvSpPr>
        <p:spPr>
          <a:xfrm>
            <a:off x="10508472" y="7474500"/>
            <a:ext cx="1786033" cy="1783800"/>
          </a:xfrm>
          <a:custGeom>
            <a:avLst/>
            <a:gdLst/>
            <a:ahLst/>
            <a:cxnLst/>
            <a:rect l="l" t="t" r="r" b="b"/>
            <a:pathLst>
              <a:path w="1786033" h="1783800">
                <a:moveTo>
                  <a:pt x="0" y="0"/>
                </a:moveTo>
                <a:lnTo>
                  <a:pt x="1786033" y="0"/>
                </a:lnTo>
                <a:lnTo>
                  <a:pt x="1786033" y="1783800"/>
                </a:lnTo>
                <a:lnTo>
                  <a:pt x="0" y="1783800"/>
                </a:lnTo>
                <a:lnTo>
                  <a:pt x="0" y="0"/>
                </a:lnTo>
                <a:close/>
              </a:path>
            </a:pathLst>
          </a:custGeom>
          <a:blipFill>
            <a:blip r:embed="rId5"/>
            <a:stretch>
              <a:fillRect/>
            </a:stretch>
          </a:blipFill>
        </p:spPr>
      </p:sp>
      <p:sp>
        <p:nvSpPr>
          <p:cNvPr id="11" name="Freeform 11"/>
          <p:cNvSpPr/>
          <p:nvPr/>
        </p:nvSpPr>
        <p:spPr>
          <a:xfrm>
            <a:off x="9714526" y="1154214"/>
            <a:ext cx="2075092" cy="2075092"/>
          </a:xfrm>
          <a:custGeom>
            <a:avLst/>
            <a:gdLst/>
            <a:ahLst/>
            <a:cxnLst/>
            <a:rect l="l" t="t" r="r" b="b"/>
            <a:pathLst>
              <a:path w="2075092" h="2075092">
                <a:moveTo>
                  <a:pt x="0" y="0"/>
                </a:moveTo>
                <a:lnTo>
                  <a:pt x="2075091" y="0"/>
                </a:lnTo>
                <a:lnTo>
                  <a:pt x="2075091" y="2075091"/>
                </a:lnTo>
                <a:lnTo>
                  <a:pt x="0" y="20750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3883833" y="6621217"/>
            <a:ext cx="3375467" cy="2637083"/>
          </a:xfrm>
          <a:custGeom>
            <a:avLst/>
            <a:gdLst/>
            <a:ahLst/>
            <a:cxnLst/>
            <a:rect l="l" t="t" r="r" b="b"/>
            <a:pathLst>
              <a:path w="3375467" h="2637083">
                <a:moveTo>
                  <a:pt x="0" y="0"/>
                </a:moveTo>
                <a:lnTo>
                  <a:pt x="3375467" y="0"/>
                </a:lnTo>
                <a:lnTo>
                  <a:pt x="3375467" y="2637083"/>
                </a:lnTo>
                <a:lnTo>
                  <a:pt x="0" y="26370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3532849" y="1751553"/>
            <a:ext cx="2631814" cy="918602"/>
          </a:xfrm>
          <a:prstGeom prst="rect">
            <a:avLst/>
          </a:prstGeom>
        </p:spPr>
        <p:txBody>
          <a:bodyPr lIns="0" tIns="0" rIns="0" bIns="0" rtlCol="0" anchor="t">
            <a:spAutoFit/>
          </a:bodyPr>
          <a:lstStyle/>
          <a:p>
            <a:pPr algn="ctr">
              <a:lnSpc>
                <a:spcPts val="7249"/>
              </a:lnSpc>
            </a:pPr>
            <a:r>
              <a:rPr lang="en-US" sz="5178">
                <a:solidFill>
                  <a:srgbClr val="000000"/>
                </a:solidFill>
                <a:latin typeface="Arimo Bold"/>
              </a:rPr>
              <a:t>Veri Seti</a:t>
            </a:r>
          </a:p>
        </p:txBody>
      </p:sp>
      <p:sp>
        <p:nvSpPr>
          <p:cNvPr id="14" name="TextBox 14"/>
          <p:cNvSpPr txBox="1"/>
          <p:nvPr/>
        </p:nvSpPr>
        <p:spPr>
          <a:xfrm>
            <a:off x="1226988" y="2884706"/>
            <a:ext cx="7047442" cy="4888320"/>
          </a:xfrm>
          <a:prstGeom prst="rect">
            <a:avLst/>
          </a:prstGeom>
        </p:spPr>
        <p:txBody>
          <a:bodyPr lIns="0" tIns="0" rIns="0" bIns="0" rtlCol="0" anchor="t">
            <a:spAutoFit/>
          </a:bodyPr>
          <a:lstStyle/>
          <a:p>
            <a:pPr marL="1384850" lvl="1" indent="-692425">
              <a:lnSpc>
                <a:spcPts val="6414"/>
              </a:lnSpc>
              <a:buFont typeface="Arial"/>
              <a:buChar char="•"/>
            </a:pPr>
            <a:r>
              <a:rPr lang="en-US" sz="6414">
                <a:solidFill>
                  <a:srgbClr val="000000"/>
                </a:solidFill>
                <a:latin typeface="KG Primary Penmanship"/>
              </a:rPr>
              <a:t>Metin, görüntü verileri, zaman, uzunluk ölçümleri, video kayıtlarının düzenlenmesi ile veri seti oluşmaktadır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B927"/>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70523" y="6398706"/>
            <a:ext cx="3375467" cy="2637083"/>
          </a:xfrm>
          <a:custGeom>
            <a:avLst/>
            <a:gdLst/>
            <a:ahLst/>
            <a:cxnLst/>
            <a:rect l="l" t="t" r="r" b="b"/>
            <a:pathLst>
              <a:path w="3375467" h="2637083">
                <a:moveTo>
                  <a:pt x="0" y="0"/>
                </a:moveTo>
                <a:lnTo>
                  <a:pt x="3375466" y="0"/>
                </a:lnTo>
                <a:lnTo>
                  <a:pt x="3375466" y="2637083"/>
                </a:lnTo>
                <a:lnTo>
                  <a:pt x="0" y="26370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8829265" y="1217086"/>
            <a:ext cx="8044070" cy="7818703"/>
            <a:chOff x="0" y="0"/>
            <a:chExt cx="1227417" cy="1193030"/>
          </a:xfrm>
        </p:grpSpPr>
        <p:sp>
          <p:nvSpPr>
            <p:cNvPr id="7" name="Freeform 7"/>
            <p:cNvSpPr/>
            <p:nvPr/>
          </p:nvSpPr>
          <p:spPr>
            <a:xfrm>
              <a:off x="0" y="0"/>
              <a:ext cx="1227417" cy="1193030"/>
            </a:xfrm>
            <a:custGeom>
              <a:avLst/>
              <a:gdLst/>
              <a:ahLst/>
              <a:cxnLst/>
              <a:rect l="l" t="t" r="r" b="b"/>
              <a:pathLst>
                <a:path w="1227417" h="1193030">
                  <a:moveTo>
                    <a:pt x="59671" y="0"/>
                  </a:moveTo>
                  <a:lnTo>
                    <a:pt x="1167746" y="0"/>
                  </a:lnTo>
                  <a:cubicBezTo>
                    <a:pt x="1183572" y="0"/>
                    <a:pt x="1198750" y="6287"/>
                    <a:pt x="1209940" y="17477"/>
                  </a:cubicBezTo>
                  <a:cubicBezTo>
                    <a:pt x="1221131" y="28668"/>
                    <a:pt x="1227417" y="43845"/>
                    <a:pt x="1227417" y="59671"/>
                  </a:cubicBezTo>
                  <a:lnTo>
                    <a:pt x="1227417" y="1133358"/>
                  </a:lnTo>
                  <a:cubicBezTo>
                    <a:pt x="1227417" y="1166314"/>
                    <a:pt x="1200702" y="1193030"/>
                    <a:pt x="1167746" y="1193030"/>
                  </a:cubicBezTo>
                  <a:lnTo>
                    <a:pt x="59671" y="1193030"/>
                  </a:lnTo>
                  <a:cubicBezTo>
                    <a:pt x="43845" y="1193030"/>
                    <a:pt x="28668" y="1186743"/>
                    <a:pt x="17477" y="1175552"/>
                  </a:cubicBezTo>
                  <a:cubicBezTo>
                    <a:pt x="6287" y="1164362"/>
                    <a:pt x="0" y="1149184"/>
                    <a:pt x="0" y="1133358"/>
                  </a:cubicBezTo>
                  <a:lnTo>
                    <a:pt x="0" y="59671"/>
                  </a:lnTo>
                  <a:cubicBezTo>
                    <a:pt x="0" y="43845"/>
                    <a:pt x="6287" y="28668"/>
                    <a:pt x="17477" y="17477"/>
                  </a:cubicBezTo>
                  <a:cubicBezTo>
                    <a:pt x="28668" y="6287"/>
                    <a:pt x="43845" y="0"/>
                    <a:pt x="59671" y="0"/>
                  </a:cubicBezTo>
                  <a:close/>
                </a:path>
              </a:pathLst>
            </a:custGeom>
            <a:solidFill>
              <a:srgbClr val="FFDA89"/>
            </a:solidFill>
          </p:spPr>
        </p:sp>
        <p:sp>
          <p:nvSpPr>
            <p:cNvPr id="8" name="TextBox 8"/>
            <p:cNvSpPr txBox="1"/>
            <p:nvPr/>
          </p:nvSpPr>
          <p:spPr>
            <a:xfrm>
              <a:off x="0" y="-38100"/>
              <a:ext cx="1227417" cy="123113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762614" y="1873300"/>
            <a:ext cx="6566984" cy="6566984"/>
          </a:xfrm>
          <a:custGeom>
            <a:avLst/>
            <a:gdLst/>
            <a:ahLst/>
            <a:cxnLst/>
            <a:rect l="l" t="t" r="r" b="b"/>
            <a:pathLst>
              <a:path w="6566984" h="6566984">
                <a:moveTo>
                  <a:pt x="0" y="0"/>
                </a:moveTo>
                <a:lnTo>
                  <a:pt x="6566983" y="0"/>
                </a:lnTo>
                <a:lnTo>
                  <a:pt x="6566983" y="6566983"/>
                </a:lnTo>
                <a:lnTo>
                  <a:pt x="0" y="65669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9749378" y="2041486"/>
            <a:ext cx="6203844" cy="667108"/>
          </a:xfrm>
          <a:prstGeom prst="rect">
            <a:avLst/>
          </a:prstGeom>
        </p:spPr>
        <p:txBody>
          <a:bodyPr lIns="0" tIns="0" rIns="0" bIns="0" rtlCol="0" anchor="t">
            <a:spAutoFit/>
          </a:bodyPr>
          <a:lstStyle/>
          <a:p>
            <a:pPr algn="ctr">
              <a:lnSpc>
                <a:spcPts val="5279"/>
              </a:lnSpc>
            </a:pPr>
            <a:r>
              <a:rPr lang="en-US" sz="3771">
                <a:solidFill>
                  <a:srgbClr val="000000"/>
                </a:solidFill>
                <a:latin typeface="Arimo Bold"/>
              </a:rPr>
              <a:t>Öğrenme Algoritması</a:t>
            </a:r>
          </a:p>
        </p:txBody>
      </p:sp>
      <p:sp>
        <p:nvSpPr>
          <p:cNvPr id="11" name="TextBox 11"/>
          <p:cNvSpPr txBox="1"/>
          <p:nvPr/>
        </p:nvSpPr>
        <p:spPr>
          <a:xfrm>
            <a:off x="9038964" y="2784793"/>
            <a:ext cx="7624672" cy="4766849"/>
          </a:xfrm>
          <a:prstGeom prst="rect">
            <a:avLst/>
          </a:prstGeom>
        </p:spPr>
        <p:txBody>
          <a:bodyPr lIns="0" tIns="0" rIns="0" bIns="0" rtlCol="0" anchor="t">
            <a:spAutoFit/>
          </a:bodyPr>
          <a:lstStyle/>
          <a:p>
            <a:pPr marL="1008513" lvl="1" indent="-504256">
              <a:lnSpc>
                <a:spcPts val="4671"/>
              </a:lnSpc>
              <a:buFont typeface="Arial"/>
              <a:buChar char="•"/>
            </a:pPr>
            <a:r>
              <a:rPr lang="en-US" sz="4671">
                <a:solidFill>
                  <a:srgbClr val="000000"/>
                </a:solidFill>
                <a:latin typeface="KG Primary Penmanship"/>
              </a:rPr>
              <a:t> Yapay sinir ağları, makine öğrenmesi, derin öğrenme gibi birçok alt daldan oluşmaktadır. Yapay zeka öğrenme algoritmaları karmaşık bir yapıya sahip gibi gözükse de temelde </a:t>
            </a:r>
            <a:r>
              <a:rPr lang="en-US" sz="4671">
                <a:solidFill>
                  <a:srgbClr val="B72B2B"/>
                </a:solidFill>
                <a:latin typeface="KG Primary Penmanship"/>
              </a:rPr>
              <a:t>algoritma ve programlamadan</a:t>
            </a:r>
            <a:r>
              <a:rPr lang="en-US" sz="4671">
                <a:solidFill>
                  <a:srgbClr val="000000"/>
                </a:solidFill>
                <a:latin typeface="KG Primary Penmanship"/>
              </a:rPr>
              <a:t> oluşmaktadır.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1508</Words>
  <Application>Microsoft Office PowerPoint</Application>
  <PresentationFormat>Özel</PresentationFormat>
  <Paragraphs>119</Paragraphs>
  <Slides>28</Slides>
  <Notes>0</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28</vt:i4>
      </vt:variant>
    </vt:vector>
  </HeadingPairs>
  <TitlesOfParts>
    <vt:vector size="36" baseType="lpstr">
      <vt:lpstr>Calibri</vt:lpstr>
      <vt:lpstr>KG Primary Penmanship</vt:lpstr>
      <vt:lpstr>Arimo Bold</vt:lpstr>
      <vt:lpstr>Carollo Playscript</vt:lpstr>
      <vt:lpstr>DejaVu Serif Bold</vt:lpstr>
      <vt:lpstr>Arial</vt:lpstr>
      <vt:lpstr>Francois One</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Deneyap - Yapay Zeka - Ders - 1</dc:title>
  <cp:lastModifiedBy>SEMA NUR EKMEKCİ</cp:lastModifiedBy>
  <cp:revision>11</cp:revision>
  <dcterms:created xsi:type="dcterms:W3CDTF">2006-08-16T00:00:00Z</dcterms:created>
  <dcterms:modified xsi:type="dcterms:W3CDTF">2024-04-23T15:06:37Z</dcterms:modified>
  <dc:identifier>DAGDCvRaIB4</dc:identifier>
</cp:coreProperties>
</file>